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ial" charset="1" panose="020B0502020202020204"/>
      <p:regular r:id="rId10"/>
    </p:embeddedFont>
    <p:embeddedFont>
      <p:font typeface="Arial Bold" charset="1" panose="020B0802020202020204"/>
      <p:regular r:id="rId11"/>
    </p:embeddedFont>
    <p:embeddedFont>
      <p:font typeface="Arial Italics" charset="1" panose="020B0502020202090204"/>
      <p:regular r:id="rId12"/>
    </p:embeddedFont>
    <p:embeddedFont>
      <p:font typeface="Arial Bold Italics" charset="1" panose="020B080202020209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mailto:info@confimibergamo.it" TargetMode="External" Type="http://schemas.openxmlformats.org/officeDocument/2006/relationships/hyperlink"/><Relationship Id="rId4" Target="mailto:confimibergamopec@pec.confimibergamo.it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mailto:f.delillo@confimibergamo.it" TargetMode="External" Type="http://schemas.openxmlformats.org/officeDocument/2006/relationships/hyperlink"/><Relationship Id="rId11" Target="mailto:l.dipietro@confimibergamo.it" TargetMode="External" Type="http://schemas.openxmlformats.org/officeDocument/2006/relationships/hyperlink"/><Relationship Id="rId12" Target="mailto:amministrazione@confimibergamo.it" TargetMode="External" Type="http://schemas.openxmlformats.org/officeDocument/2006/relationships/hyperlink"/><Relationship Id="rId13" Target="mailto:d.lucini@confimibergamo.it" TargetMode="External" Type="http://schemas.openxmlformats.org/officeDocument/2006/relationships/hyperlink"/><Relationship Id="rId14" Target="mailto:d.falvo@confimibergamo.it" TargetMode="External" Type="http://schemas.openxmlformats.org/officeDocument/2006/relationships/hyperlink"/><Relationship Id="rId15" Target="mailto:p.castelli@confimibergamo.it" TargetMode="External" Type="http://schemas.openxmlformats.org/officeDocument/2006/relationships/hyperlink"/><Relationship Id="rId16" Target="mailto:f.rizzo@confimibergamo.it" TargetMode="External" Type="http://schemas.openxmlformats.org/officeDocument/2006/relationships/hyperlink"/><Relationship Id="rId17" Target="mailto:l.bonzanni@confimibergamo.it" TargetMode="External" Type="http://schemas.openxmlformats.org/officeDocument/2006/relationships/hyperlink"/><Relationship Id="rId18" Target="mailto:n.pavesi@confimibergamo.it" TargetMode="External" Type="http://schemas.openxmlformats.org/officeDocument/2006/relationships/hyperlink"/><Relationship Id="rId19" Target="mailto:d.pescarolo@confimibergamo.it" TargetMode="External" Type="http://schemas.openxmlformats.org/officeDocument/2006/relationships/hyperlink"/><Relationship Id="rId2" Target="../media/image11.png" Type="http://schemas.openxmlformats.org/officeDocument/2006/relationships/image"/><Relationship Id="rId20" Target="mailto:formazione@confimibergamo.it" TargetMode="External" Type="http://schemas.openxmlformats.org/officeDocument/2006/relationships/hyperlink"/><Relationship Id="rId21" Target="mailto:s.veneziani@confimibergamo.it" TargetMode="External" Type="http://schemas.openxmlformats.org/officeDocument/2006/relationships/hyperlink"/><Relationship Id="rId22" Target="mailto:e.facchinetti@confimibergamo.it" TargetMode="External" Type="http://schemas.openxmlformats.org/officeDocument/2006/relationships/hyperlink"/><Relationship Id="rId23" Target="mailto:asq@confimibergamo.it" TargetMode="External" Type="http://schemas.openxmlformats.org/officeDocument/2006/relationships/hyperlink"/><Relationship Id="rId24" Target="mailto:finanza@confimibergamo.it" TargetMode="External" Type="http://schemas.openxmlformats.org/officeDocument/2006/relationships/hyperlink"/><Relationship Id="rId25" Target="mailto:info@confimibergamo.it" TargetMode="External" Type="http://schemas.openxmlformats.org/officeDocument/2006/relationships/hyperlink"/><Relationship Id="rId26" Target="mailto:info@confimibergamo.it" TargetMode="External" Type="http://schemas.openxmlformats.org/officeDocument/2006/relationships/hyperlink"/><Relationship Id="rId27" Target="mailto:consim@confimibergamo.it" TargetMode="External" Type="http://schemas.openxmlformats.org/officeDocument/2006/relationships/hyperlink"/><Relationship Id="rId28" Target="mailto:j.fontana@confimibergamo.it" TargetMode="External" Type="http://schemas.openxmlformats.org/officeDocument/2006/relationships/hyperlink"/><Relationship Id="rId29" Target="mailto:s.bosio@confimibergamo.it" TargetMode="External" Type="http://schemas.openxmlformats.org/officeDocument/2006/relationships/hyperlink"/><Relationship Id="rId3" Target="../media/image12.svg" Type="http://schemas.openxmlformats.org/officeDocument/2006/relationships/image"/><Relationship Id="rId30" Target="mailto:d.vaccaro@confimibergamo.it" TargetMode="External" Type="http://schemas.openxmlformats.org/officeDocument/2006/relationships/hyperlink"/><Relationship Id="rId31" Target="mailto:a.arrigo@confimibergamo.it" TargetMode="External" Type="http://schemas.openxmlformats.org/officeDocument/2006/relationships/hyperlink"/><Relationship Id="rId32" Target="mailto:estero@confimibergamo.it" TargetMode="External" Type="http://schemas.openxmlformats.org/officeDocument/2006/relationships/hyperlink"/><Relationship Id="rId33" Target="mailto:d.vaccaro@confimibergamo.it" TargetMode="External" Type="http://schemas.openxmlformats.org/officeDocument/2006/relationships/hyperlink"/><Relationship Id="rId34" Target="mailto:a.scolieri@confimibergamo.it" TargetMode="External" Type="http://schemas.openxmlformats.org/officeDocument/2006/relationships/hyperlink"/><Relationship Id="rId35" Target="mailto:info@confimibergamo.it" TargetMode="External" Type="http://schemas.openxmlformats.org/officeDocument/2006/relationships/hyperlink"/><Relationship Id="rId4" Target="../media/image13.png" Type="http://schemas.openxmlformats.org/officeDocument/2006/relationships/image"/><Relationship Id="rId5" Target="mailto:e.ranzini@confimibergamo.it" TargetMode="External" Type="http://schemas.openxmlformats.org/officeDocument/2006/relationships/hyperlink"/><Relationship Id="rId6" Target="mailto:m.algeri@confimibergamo.it" TargetMode="External" Type="http://schemas.openxmlformats.org/officeDocument/2006/relationships/hyperlink"/><Relationship Id="rId7" Target="mailto:info@confimibergamo.it" TargetMode="External" Type="http://schemas.openxmlformats.org/officeDocument/2006/relationships/hyperlink"/><Relationship Id="rId8" Target="mailto:info@confimibergamo.it" TargetMode="External" Type="http://schemas.openxmlformats.org/officeDocument/2006/relationships/hyperlink"/><Relationship Id="rId9" Target="mailto:segreteria@confimibergamo.it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896755"/>
            <a:ext cx="11818620" cy="4391025"/>
            <a:chOff x="0" y="0"/>
            <a:chExt cx="15758160" cy="5854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757144" cy="5853684"/>
            </a:xfrm>
            <a:custGeom>
              <a:avLst/>
              <a:gdLst/>
              <a:ahLst/>
              <a:cxnLst/>
              <a:rect r="r" b="b" t="t" l="l"/>
              <a:pathLst>
                <a:path h="5853684" w="15757144">
                  <a:moveTo>
                    <a:pt x="15757144" y="0"/>
                  </a:moveTo>
                  <a:lnTo>
                    <a:pt x="0" y="0"/>
                  </a:lnTo>
                  <a:lnTo>
                    <a:pt x="0" y="5853684"/>
                  </a:lnTo>
                  <a:lnTo>
                    <a:pt x="15757144" y="5853684"/>
                  </a:lnTo>
                  <a:lnTo>
                    <a:pt x="15757144" y="0"/>
                  </a:lnTo>
                  <a:close/>
                </a:path>
              </a:pathLst>
            </a:custGeom>
            <a:solidFill>
              <a:srgbClr val="F2F4F0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1977210" y="0"/>
            <a:ext cx="6312598" cy="10287000"/>
          </a:xfrm>
          <a:custGeom>
            <a:avLst/>
            <a:gdLst/>
            <a:ahLst/>
            <a:cxnLst/>
            <a:rect r="r" b="b" t="t" l="l"/>
            <a:pathLst>
              <a:path h="10287000" w="6312598">
                <a:moveTo>
                  <a:pt x="0" y="0"/>
                </a:moveTo>
                <a:lnTo>
                  <a:pt x="6312599" y="0"/>
                </a:lnTo>
                <a:lnTo>
                  <a:pt x="63125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" r="0" b="-36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74626" y="7398424"/>
            <a:ext cx="9989692" cy="1390650"/>
            <a:chOff x="0" y="0"/>
            <a:chExt cx="13319589" cy="18542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38100"/>
              <a:ext cx="5661660" cy="1892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00"/>
                </a:lnSpc>
              </a:pPr>
              <a:r>
                <a:rPr lang="en-US" sz="1500" spc="37">
                  <a:solidFill>
                    <a:srgbClr val="016080"/>
                  </a:solidFill>
                  <a:latin typeface="Arial Bold"/>
                </a:rPr>
                <a:t>CONFIMI INDUSTRIA BERGAMO</a:t>
              </a:r>
            </a:p>
            <a:p>
              <a:pPr algn="l">
                <a:lnSpc>
                  <a:spcPts val="1912"/>
                </a:lnSpc>
              </a:pPr>
              <a:r>
                <a:rPr lang="en-US" sz="1500" spc="37">
                  <a:solidFill>
                    <a:srgbClr val="414042"/>
                  </a:solidFill>
                  <a:latin typeface="Arial"/>
                </a:rPr>
                <a:t>Via San Benedetto, 3 - 24122 Bergamo </a:t>
              </a:r>
            </a:p>
            <a:p>
              <a:pPr algn="l">
                <a:lnSpc>
                  <a:spcPts val="1913"/>
                </a:lnSpc>
              </a:pPr>
              <a:r>
                <a:rPr lang="en-US" sz="1500" spc="37">
                  <a:solidFill>
                    <a:srgbClr val="016080"/>
                  </a:solidFill>
                  <a:latin typeface="Arial"/>
                </a:rPr>
                <a:t>T</a:t>
              </a:r>
              <a:r>
                <a:rPr lang="en-US" sz="1500" spc="37">
                  <a:solidFill>
                    <a:srgbClr val="00AA4F"/>
                  </a:solidFill>
                  <a:latin typeface="Arial"/>
                </a:rPr>
                <a:t> </a:t>
              </a:r>
              <a:r>
                <a:rPr lang="en-US" sz="1500" spc="37">
                  <a:solidFill>
                    <a:srgbClr val="414042"/>
                  </a:solidFill>
                  <a:latin typeface="Arial"/>
                </a:rPr>
                <a:t>+39 035 210 151 </a:t>
              </a:r>
              <a:r>
                <a:rPr lang="en-US" sz="1500" spc="37">
                  <a:solidFill>
                    <a:srgbClr val="016080"/>
                  </a:solidFill>
                  <a:latin typeface="Arial"/>
                </a:rPr>
                <a:t>F</a:t>
              </a:r>
              <a:r>
                <a:rPr lang="en-US" sz="1500" spc="37">
                  <a:solidFill>
                    <a:srgbClr val="00AA4F"/>
                  </a:solidFill>
                  <a:latin typeface="Arial"/>
                </a:rPr>
                <a:t> </a:t>
              </a:r>
              <a:r>
                <a:rPr lang="en-US" sz="1500" spc="37">
                  <a:solidFill>
                    <a:srgbClr val="414042"/>
                  </a:solidFill>
                  <a:latin typeface="Arial"/>
                </a:rPr>
                <a:t>+39 035 223 448</a:t>
              </a:r>
            </a:p>
            <a:p>
              <a:pPr algn="l">
                <a:lnSpc>
                  <a:spcPts val="1800"/>
                </a:lnSpc>
              </a:pPr>
              <a:r>
                <a:rPr lang="en-US" sz="1500" spc="-7" u="sng">
                  <a:solidFill>
                    <a:srgbClr val="414042"/>
                  </a:solidFill>
                  <a:latin typeface="Arial"/>
                  <a:hlinkClick r:id="rId3" tooltip="mailto:info@confimibergamo.it"/>
                </a:rPr>
                <a:t>info@confimibergamo.it</a:t>
              </a:r>
            </a:p>
            <a:p>
              <a:pPr algn="l">
                <a:lnSpc>
                  <a:spcPts val="1800"/>
                </a:lnSpc>
              </a:pPr>
              <a:r>
                <a:rPr lang="en-US" sz="1500" spc="-7">
                  <a:solidFill>
                    <a:srgbClr val="016080"/>
                  </a:solidFill>
                  <a:latin typeface="Arial"/>
                </a:rPr>
                <a:t>PEC</a:t>
              </a:r>
              <a:r>
                <a:rPr lang="en-US" sz="1500" spc="-7">
                  <a:solidFill>
                    <a:srgbClr val="00AA4F"/>
                  </a:solidFill>
                  <a:latin typeface="Arial"/>
                </a:rPr>
                <a:t> </a:t>
              </a:r>
              <a:r>
                <a:rPr lang="en-US" sz="1500" spc="-7" u="sng">
                  <a:solidFill>
                    <a:srgbClr val="414042"/>
                  </a:solidFill>
                  <a:latin typeface="Arial"/>
                  <a:hlinkClick r:id="rId4" tooltip="mailto:confimibergamopec@pec.confimibergamo.it"/>
                </a:rPr>
                <a:t>confimibergamopec@pec.confimibergamo.it</a:t>
              </a:r>
            </a:p>
            <a:p>
              <a:pPr algn="l">
                <a:lnSpc>
                  <a:spcPts val="1800"/>
                </a:lnSpc>
              </a:pPr>
              <a:r>
                <a:rPr lang="en-US" sz="1500" spc="37">
                  <a:solidFill>
                    <a:srgbClr val="414042"/>
                  </a:solidFill>
                  <a:latin typeface="Arial Bold"/>
                </a:rPr>
                <a:t>confimibergamo.it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6346696" y="-37592"/>
              <a:ext cx="2976880" cy="1282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00"/>
                </a:lnSpc>
              </a:pPr>
              <a:r>
                <a:rPr lang="en-US" sz="1500" spc="37">
                  <a:solidFill>
                    <a:srgbClr val="016080"/>
                  </a:solidFill>
                  <a:latin typeface="Arial Bold"/>
                </a:rPr>
                <a:t>ORARIO DI APERTURA</a:t>
              </a:r>
            </a:p>
            <a:p>
              <a:pPr algn="l">
                <a:lnSpc>
                  <a:spcPts val="1913"/>
                </a:lnSpc>
              </a:pPr>
              <a:r>
                <a:rPr lang="en-US" sz="1500" spc="37">
                  <a:solidFill>
                    <a:srgbClr val="414042"/>
                  </a:solidFill>
                  <a:latin typeface="Arial"/>
                </a:rPr>
                <a:t>da Lunedì a Venerdì  dalle 9.00 alle 12.30</a:t>
              </a:r>
            </a:p>
            <a:p>
              <a:pPr algn="l">
                <a:lnSpc>
                  <a:spcPts val="1800"/>
                </a:lnSpc>
              </a:pPr>
              <a:r>
                <a:rPr lang="en-US" sz="1500" spc="37">
                  <a:solidFill>
                    <a:srgbClr val="414042"/>
                  </a:solidFill>
                  <a:latin typeface="Arial"/>
                </a:rPr>
                <a:t>dalle 13.30 alle 17.30</a:t>
              </a:r>
            </a:p>
          </p:txBody>
        </p:sp>
        <p:sp>
          <p:nvSpPr>
            <p:cNvPr name="Freeform 8" id="8"/>
            <p:cNvSpPr/>
            <p:nvPr/>
          </p:nvSpPr>
          <p:spPr>
            <a:xfrm flipH="false" flipV="false" rot="0">
              <a:off x="10579400" y="582618"/>
              <a:ext cx="1285837" cy="239992"/>
            </a:xfrm>
            <a:custGeom>
              <a:avLst/>
              <a:gdLst/>
              <a:ahLst/>
              <a:cxnLst/>
              <a:rect r="r" b="b" t="t" l="l"/>
              <a:pathLst>
                <a:path h="239992" w="1285837">
                  <a:moveTo>
                    <a:pt x="0" y="0"/>
                  </a:moveTo>
                  <a:lnTo>
                    <a:pt x="1285837" y="0"/>
                  </a:lnTo>
                  <a:lnTo>
                    <a:pt x="1285837" y="239992"/>
                  </a:lnTo>
                  <a:lnTo>
                    <a:pt x="0" y="239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629" t="-14267" r="-2582" b="-52476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0579400" y="0"/>
              <a:ext cx="2740189" cy="266203"/>
            </a:xfrm>
            <a:custGeom>
              <a:avLst/>
              <a:gdLst/>
              <a:ahLst/>
              <a:cxnLst/>
              <a:rect r="r" b="b" t="t" l="l"/>
              <a:pathLst>
                <a:path h="266203" w="2740189">
                  <a:moveTo>
                    <a:pt x="0" y="0"/>
                  </a:moveTo>
                  <a:lnTo>
                    <a:pt x="2740189" y="0"/>
                  </a:lnTo>
                  <a:lnTo>
                    <a:pt x="2740189" y="266203"/>
                  </a:lnTo>
                  <a:lnTo>
                    <a:pt x="0" y="2662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2128" t="-160880" r="-11973" b="-165179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0" y="4436746"/>
            <a:ext cx="11818620" cy="1506854"/>
            <a:chOff x="0" y="0"/>
            <a:chExt cx="15758160" cy="200913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758161" cy="2009140"/>
            </a:xfrm>
            <a:custGeom>
              <a:avLst/>
              <a:gdLst/>
              <a:ahLst/>
              <a:cxnLst/>
              <a:rect r="r" b="b" t="t" l="l"/>
              <a:pathLst>
                <a:path h="2009140" w="15758161">
                  <a:moveTo>
                    <a:pt x="0" y="0"/>
                  </a:moveTo>
                  <a:lnTo>
                    <a:pt x="15758161" y="0"/>
                  </a:lnTo>
                  <a:lnTo>
                    <a:pt x="15758161" y="2009140"/>
                  </a:lnTo>
                  <a:lnTo>
                    <a:pt x="0" y="2009140"/>
                  </a:lnTo>
                  <a:close/>
                </a:path>
              </a:pathLst>
            </a:custGeom>
            <a:solidFill>
              <a:srgbClr val="016080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3962201" y="4751756"/>
            <a:ext cx="4031479" cy="794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 spc="-60">
                <a:solidFill>
                  <a:srgbClr val="FFFFFF"/>
                </a:solidFill>
                <a:latin typeface="Arial"/>
              </a:rPr>
              <a:t>LO STAFF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2673302" y="1031963"/>
            <a:ext cx="6609278" cy="2417104"/>
            <a:chOff x="0" y="0"/>
            <a:chExt cx="8812371" cy="3222806"/>
          </a:xfrm>
        </p:grpSpPr>
        <p:grpSp>
          <p:nvGrpSpPr>
            <p:cNvPr name="Group 14" id="14"/>
            <p:cNvGrpSpPr>
              <a:grpSpLocks noChangeAspect="true"/>
            </p:cNvGrpSpPr>
            <p:nvPr/>
          </p:nvGrpSpPr>
          <p:grpSpPr>
            <a:xfrm rot="0">
              <a:off x="0" y="101358"/>
              <a:ext cx="2702229" cy="3121448"/>
              <a:chOff x="0" y="0"/>
              <a:chExt cx="1138669" cy="131531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138682" cy="1315212"/>
              </a:xfrm>
              <a:custGeom>
                <a:avLst/>
                <a:gdLst/>
                <a:ahLst/>
                <a:cxnLst/>
                <a:rect r="r" b="b" t="t" l="l"/>
                <a:pathLst>
                  <a:path h="1315212" w="1138682">
                    <a:moveTo>
                      <a:pt x="657606" y="1053465"/>
                    </a:moveTo>
                    <a:cubicBezTo>
                      <a:pt x="439420" y="1053465"/>
                      <a:pt x="261874" y="875919"/>
                      <a:pt x="261874" y="657733"/>
                    </a:cubicBezTo>
                    <a:cubicBezTo>
                      <a:pt x="261874" y="439547"/>
                      <a:pt x="439420" y="261874"/>
                      <a:pt x="657606" y="261874"/>
                    </a:cubicBezTo>
                    <a:cubicBezTo>
                      <a:pt x="764159" y="261874"/>
                      <a:pt x="861060" y="304292"/>
                      <a:pt x="932180" y="372999"/>
                    </a:cubicBezTo>
                    <a:lnTo>
                      <a:pt x="1138555" y="339598"/>
                    </a:lnTo>
                    <a:cubicBezTo>
                      <a:pt x="1117346" y="307721"/>
                      <a:pt x="1092835" y="277622"/>
                      <a:pt x="1065149" y="249936"/>
                    </a:cubicBezTo>
                    <a:cubicBezTo>
                      <a:pt x="982345" y="167132"/>
                      <a:pt x="878586" y="112649"/>
                      <a:pt x="765810" y="91313"/>
                    </a:cubicBezTo>
                    <a:lnTo>
                      <a:pt x="765810" y="0"/>
                    </a:lnTo>
                    <a:lnTo>
                      <a:pt x="549529" y="0"/>
                    </a:lnTo>
                    <a:lnTo>
                      <a:pt x="549529" y="91313"/>
                    </a:lnTo>
                    <a:cubicBezTo>
                      <a:pt x="472059" y="105918"/>
                      <a:pt x="398907" y="136271"/>
                      <a:pt x="333756" y="180721"/>
                    </a:cubicBezTo>
                    <a:lnTo>
                      <a:pt x="269113" y="116078"/>
                    </a:lnTo>
                    <a:lnTo>
                      <a:pt x="116078" y="269113"/>
                    </a:lnTo>
                    <a:lnTo>
                      <a:pt x="180721" y="333756"/>
                    </a:lnTo>
                    <a:cubicBezTo>
                      <a:pt x="136271" y="398907"/>
                      <a:pt x="105918" y="472059"/>
                      <a:pt x="91313" y="549529"/>
                    </a:cubicBezTo>
                    <a:lnTo>
                      <a:pt x="0" y="549529"/>
                    </a:lnTo>
                    <a:lnTo>
                      <a:pt x="0" y="765810"/>
                    </a:lnTo>
                    <a:lnTo>
                      <a:pt x="91313" y="765810"/>
                    </a:lnTo>
                    <a:cubicBezTo>
                      <a:pt x="105918" y="843280"/>
                      <a:pt x="136271" y="916432"/>
                      <a:pt x="180721" y="981583"/>
                    </a:cubicBezTo>
                    <a:lnTo>
                      <a:pt x="116078" y="1046226"/>
                    </a:lnTo>
                    <a:lnTo>
                      <a:pt x="269113" y="1199134"/>
                    </a:lnTo>
                    <a:lnTo>
                      <a:pt x="333756" y="1134491"/>
                    </a:lnTo>
                    <a:cubicBezTo>
                      <a:pt x="398907" y="1178941"/>
                      <a:pt x="472059" y="1209294"/>
                      <a:pt x="549529" y="1223899"/>
                    </a:cubicBezTo>
                    <a:lnTo>
                      <a:pt x="549529" y="1315212"/>
                    </a:lnTo>
                    <a:lnTo>
                      <a:pt x="765810" y="1315212"/>
                    </a:lnTo>
                    <a:lnTo>
                      <a:pt x="765810" y="1223899"/>
                    </a:lnTo>
                    <a:cubicBezTo>
                      <a:pt x="878586" y="1202563"/>
                      <a:pt x="982345" y="1148207"/>
                      <a:pt x="1065276" y="1065276"/>
                    </a:cubicBezTo>
                    <a:cubicBezTo>
                      <a:pt x="1092962" y="1037590"/>
                      <a:pt x="1117473" y="1007491"/>
                      <a:pt x="1138682" y="975614"/>
                    </a:cubicBezTo>
                    <a:lnTo>
                      <a:pt x="932307" y="942213"/>
                    </a:lnTo>
                    <a:cubicBezTo>
                      <a:pt x="861060" y="1010920"/>
                      <a:pt x="764286" y="1053338"/>
                      <a:pt x="657733" y="1053338"/>
                    </a:cubicBezTo>
                  </a:path>
                </a:pathLst>
              </a:custGeom>
              <a:solidFill>
                <a:srgbClr val="016080"/>
              </a:solidFill>
            </p:spPr>
          </p:sp>
        </p:grpSp>
        <p:grpSp>
          <p:nvGrpSpPr>
            <p:cNvPr name="Group 16" id="16"/>
            <p:cNvGrpSpPr>
              <a:grpSpLocks noChangeAspect="true"/>
            </p:cNvGrpSpPr>
            <p:nvPr/>
          </p:nvGrpSpPr>
          <p:grpSpPr>
            <a:xfrm rot="0">
              <a:off x="3163108" y="0"/>
              <a:ext cx="5649263" cy="3152484"/>
              <a:chOff x="0" y="0"/>
              <a:chExt cx="2380488" cy="132839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63500" y="63500"/>
                <a:ext cx="304800" cy="391033"/>
              </a:xfrm>
              <a:custGeom>
                <a:avLst/>
                <a:gdLst/>
                <a:ahLst/>
                <a:cxnLst/>
                <a:rect r="r" b="b" t="t" l="l"/>
                <a:pathLst>
                  <a:path h="391033" w="304800">
                    <a:moveTo>
                      <a:pt x="304800" y="364744"/>
                    </a:moveTo>
                    <a:cubicBezTo>
                      <a:pt x="273431" y="381889"/>
                      <a:pt x="239776" y="391033"/>
                      <a:pt x="206629" y="391033"/>
                    </a:cubicBezTo>
                    <a:cubicBezTo>
                      <a:pt x="91948" y="390906"/>
                      <a:pt x="0" y="303657"/>
                      <a:pt x="0" y="195707"/>
                    </a:cubicBezTo>
                    <a:cubicBezTo>
                      <a:pt x="0" y="87376"/>
                      <a:pt x="91948" y="0"/>
                      <a:pt x="206629" y="0"/>
                    </a:cubicBezTo>
                    <a:cubicBezTo>
                      <a:pt x="239776" y="0"/>
                      <a:pt x="273431" y="9144"/>
                      <a:pt x="304800" y="26289"/>
                    </a:cubicBezTo>
                    <a:lnTo>
                      <a:pt x="304800" y="123317"/>
                    </a:lnTo>
                    <a:cubicBezTo>
                      <a:pt x="272796" y="103378"/>
                      <a:pt x="238633" y="93091"/>
                      <a:pt x="206629" y="93091"/>
                    </a:cubicBezTo>
                    <a:cubicBezTo>
                      <a:pt x="147193" y="93091"/>
                      <a:pt x="98806" y="139319"/>
                      <a:pt x="98806" y="195834"/>
                    </a:cubicBezTo>
                    <a:cubicBezTo>
                      <a:pt x="98806" y="251714"/>
                      <a:pt x="147320" y="297942"/>
                      <a:pt x="206629" y="297942"/>
                    </a:cubicBezTo>
                    <a:cubicBezTo>
                      <a:pt x="237490" y="297942"/>
                      <a:pt x="271653" y="286512"/>
                      <a:pt x="304800" y="267081"/>
                    </a:cubicBez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18" id="18"/>
              <p:cNvSpPr/>
              <p:nvPr/>
            </p:nvSpPr>
            <p:spPr>
              <a:xfrm flipH="false" flipV="false" rot="0">
                <a:off x="413258" y="63500"/>
                <a:ext cx="407543" cy="390906"/>
              </a:xfrm>
              <a:custGeom>
                <a:avLst/>
                <a:gdLst/>
                <a:ahLst/>
                <a:cxnLst/>
                <a:rect r="r" b="b" t="t" l="l"/>
                <a:pathLst>
                  <a:path h="390906" w="407543">
                    <a:moveTo>
                      <a:pt x="98806" y="195707"/>
                    </a:moveTo>
                    <a:cubicBezTo>
                      <a:pt x="98806" y="251587"/>
                      <a:pt x="147320" y="297815"/>
                      <a:pt x="206629" y="297815"/>
                    </a:cubicBezTo>
                    <a:cubicBezTo>
                      <a:pt x="262509" y="297815"/>
                      <a:pt x="308229" y="251587"/>
                      <a:pt x="308229" y="195707"/>
                    </a:cubicBezTo>
                    <a:cubicBezTo>
                      <a:pt x="308229" y="139827"/>
                      <a:pt x="262636" y="93599"/>
                      <a:pt x="206629" y="93599"/>
                    </a:cubicBezTo>
                    <a:cubicBezTo>
                      <a:pt x="147193" y="93599"/>
                      <a:pt x="98806" y="139827"/>
                      <a:pt x="98806" y="195707"/>
                    </a:cubicBezTo>
                    <a:moveTo>
                      <a:pt x="407543" y="195707"/>
                    </a:moveTo>
                    <a:cubicBezTo>
                      <a:pt x="407543" y="303530"/>
                      <a:pt x="317881" y="390906"/>
                      <a:pt x="206629" y="390906"/>
                    </a:cubicBezTo>
                    <a:cubicBezTo>
                      <a:pt x="91313" y="390906"/>
                      <a:pt x="0" y="303530"/>
                      <a:pt x="0" y="195707"/>
                    </a:cubicBezTo>
                    <a:cubicBezTo>
                      <a:pt x="0" y="87376"/>
                      <a:pt x="91440" y="0"/>
                      <a:pt x="206629" y="0"/>
                    </a:cubicBezTo>
                    <a:cubicBezTo>
                      <a:pt x="317881" y="0"/>
                      <a:pt x="407543" y="87376"/>
                      <a:pt x="407543" y="195707"/>
                    </a:cubicBezTo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875538" y="68707"/>
                <a:ext cx="315087" cy="380619"/>
              </a:xfrm>
              <a:custGeom>
                <a:avLst/>
                <a:gdLst/>
                <a:ahLst/>
                <a:cxnLst/>
                <a:rect r="r" b="b" t="t" l="l"/>
                <a:pathLst>
                  <a:path h="380619" w="315087">
                    <a:moveTo>
                      <a:pt x="215773" y="0"/>
                    </a:moveTo>
                    <a:lnTo>
                      <a:pt x="315087" y="0"/>
                    </a:lnTo>
                    <a:lnTo>
                      <a:pt x="315087" y="380619"/>
                    </a:lnTo>
                    <a:lnTo>
                      <a:pt x="240792" y="380619"/>
                    </a:lnTo>
                    <a:lnTo>
                      <a:pt x="98171" y="175133"/>
                    </a:lnTo>
                    <a:lnTo>
                      <a:pt x="98171" y="380619"/>
                    </a:lnTo>
                    <a:lnTo>
                      <a:pt x="0" y="380619"/>
                    </a:lnTo>
                    <a:lnTo>
                      <a:pt x="0" y="0"/>
                    </a:lnTo>
                    <a:lnTo>
                      <a:pt x="73660" y="0"/>
                    </a:lnTo>
                    <a:lnTo>
                      <a:pt x="215773" y="201422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1256792" y="68707"/>
                <a:ext cx="282448" cy="380619"/>
              </a:xfrm>
              <a:custGeom>
                <a:avLst/>
                <a:gdLst/>
                <a:ahLst/>
                <a:cxnLst/>
                <a:rect r="r" b="b" t="t" l="l"/>
                <a:pathLst>
                  <a:path h="380619" w="282448">
                    <a:moveTo>
                      <a:pt x="271018" y="241300"/>
                    </a:moveTo>
                    <a:lnTo>
                      <a:pt x="98679" y="241300"/>
                    </a:lnTo>
                    <a:lnTo>
                      <a:pt x="98679" y="380619"/>
                    </a:lnTo>
                    <a:lnTo>
                      <a:pt x="0" y="380619"/>
                    </a:lnTo>
                    <a:lnTo>
                      <a:pt x="0" y="0"/>
                    </a:lnTo>
                    <a:lnTo>
                      <a:pt x="282448" y="0"/>
                    </a:lnTo>
                    <a:lnTo>
                      <a:pt x="282448" y="87376"/>
                    </a:lnTo>
                    <a:lnTo>
                      <a:pt x="98679" y="87376"/>
                    </a:lnTo>
                    <a:lnTo>
                      <a:pt x="98679" y="148463"/>
                    </a:lnTo>
                    <a:lnTo>
                      <a:pt x="271018" y="148463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 flipH="false" flipV="false" rot="0">
                <a:off x="1593977" y="68707"/>
                <a:ext cx="98171" cy="380619"/>
              </a:xfrm>
              <a:custGeom>
                <a:avLst/>
                <a:gdLst/>
                <a:ahLst/>
                <a:cxnLst/>
                <a:rect r="r" b="b" t="t" l="l"/>
                <a:pathLst>
                  <a:path h="380619" w="98171">
                    <a:moveTo>
                      <a:pt x="0" y="0"/>
                    </a:moveTo>
                    <a:lnTo>
                      <a:pt x="98171" y="0"/>
                    </a:lnTo>
                    <a:lnTo>
                      <a:pt x="98171" y="380619"/>
                    </a:lnTo>
                    <a:lnTo>
                      <a:pt x="0" y="380619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 flipH="false" flipV="false" rot="0">
                <a:off x="1758188" y="68707"/>
                <a:ext cx="394589" cy="380619"/>
              </a:xfrm>
              <a:custGeom>
                <a:avLst/>
                <a:gdLst/>
                <a:ahLst/>
                <a:cxnLst/>
                <a:rect r="r" b="b" t="t" l="l"/>
                <a:pathLst>
                  <a:path h="380619" w="394589">
                    <a:moveTo>
                      <a:pt x="295148" y="238506"/>
                    </a:moveTo>
                    <a:lnTo>
                      <a:pt x="228346" y="380619"/>
                    </a:lnTo>
                    <a:lnTo>
                      <a:pt x="166116" y="380619"/>
                    </a:lnTo>
                    <a:lnTo>
                      <a:pt x="98171" y="237871"/>
                    </a:lnTo>
                    <a:lnTo>
                      <a:pt x="98171" y="380619"/>
                    </a:lnTo>
                    <a:lnTo>
                      <a:pt x="0" y="380619"/>
                    </a:lnTo>
                    <a:lnTo>
                      <a:pt x="0" y="0"/>
                    </a:lnTo>
                    <a:lnTo>
                      <a:pt x="68453" y="0"/>
                    </a:lnTo>
                    <a:lnTo>
                      <a:pt x="196850" y="244856"/>
                    </a:lnTo>
                    <a:lnTo>
                      <a:pt x="325501" y="0"/>
                    </a:lnTo>
                    <a:lnTo>
                      <a:pt x="394589" y="0"/>
                    </a:lnTo>
                    <a:lnTo>
                      <a:pt x="394589" y="380619"/>
                    </a:lnTo>
                    <a:lnTo>
                      <a:pt x="295275" y="380619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 flipH="false" flipV="false" rot="0">
                <a:off x="2218817" y="68707"/>
                <a:ext cx="98171" cy="380619"/>
              </a:xfrm>
              <a:custGeom>
                <a:avLst/>
                <a:gdLst/>
                <a:ahLst/>
                <a:cxnLst/>
                <a:rect r="r" b="b" t="t" l="l"/>
                <a:pathLst>
                  <a:path h="380619" w="98171">
                    <a:moveTo>
                      <a:pt x="0" y="0"/>
                    </a:moveTo>
                    <a:lnTo>
                      <a:pt x="98171" y="0"/>
                    </a:lnTo>
                    <a:lnTo>
                      <a:pt x="98171" y="380619"/>
                    </a:lnTo>
                    <a:lnTo>
                      <a:pt x="0" y="380619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 flipH="false" flipV="false" rot="0">
                <a:off x="78105" y="564388"/>
                <a:ext cx="49784" cy="313436"/>
              </a:xfrm>
              <a:custGeom>
                <a:avLst/>
                <a:gdLst/>
                <a:ahLst/>
                <a:cxnLst/>
                <a:rect r="r" b="b" t="t" l="l"/>
                <a:pathLst>
                  <a:path h="313436" w="49784">
                    <a:moveTo>
                      <a:pt x="0" y="0"/>
                    </a:moveTo>
                    <a:lnTo>
                      <a:pt x="49784" y="0"/>
                    </a:lnTo>
                    <a:lnTo>
                      <a:pt x="49784" y="313436"/>
                    </a:lnTo>
                    <a:lnTo>
                      <a:pt x="0" y="313436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25" id="25"/>
              <p:cNvSpPr/>
              <p:nvPr/>
            </p:nvSpPr>
            <p:spPr>
              <a:xfrm flipH="false" flipV="false" rot="0">
                <a:off x="188468" y="564515"/>
                <a:ext cx="246761" cy="313309"/>
              </a:xfrm>
              <a:custGeom>
                <a:avLst/>
                <a:gdLst/>
                <a:ahLst/>
                <a:cxnLst/>
                <a:rect r="r" b="b" t="t" l="l"/>
                <a:pathLst>
                  <a:path h="313309" w="246761">
                    <a:moveTo>
                      <a:pt x="196469" y="0"/>
                    </a:moveTo>
                    <a:lnTo>
                      <a:pt x="246761" y="0"/>
                    </a:lnTo>
                    <a:lnTo>
                      <a:pt x="246761" y="313309"/>
                    </a:lnTo>
                    <a:lnTo>
                      <a:pt x="208153" y="313309"/>
                    </a:lnTo>
                    <a:lnTo>
                      <a:pt x="49784" y="89281"/>
                    </a:lnTo>
                    <a:lnTo>
                      <a:pt x="49784" y="313309"/>
                    </a:lnTo>
                    <a:lnTo>
                      <a:pt x="0" y="313309"/>
                    </a:lnTo>
                    <a:lnTo>
                      <a:pt x="0" y="0"/>
                    </a:lnTo>
                    <a:lnTo>
                      <a:pt x="38608" y="0"/>
                    </a:lnTo>
                    <a:lnTo>
                      <a:pt x="196469" y="222631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 flipH="false" flipV="false" rot="0">
                <a:off x="495808" y="564515"/>
                <a:ext cx="263652" cy="313436"/>
              </a:xfrm>
              <a:custGeom>
                <a:avLst/>
                <a:gdLst/>
                <a:ahLst/>
                <a:cxnLst/>
                <a:rect r="r" b="b" t="t" l="l"/>
                <a:pathLst>
                  <a:path h="313436" w="263652">
                    <a:moveTo>
                      <a:pt x="100076" y="268732"/>
                    </a:moveTo>
                    <a:cubicBezTo>
                      <a:pt x="163068" y="268732"/>
                      <a:pt x="213360" y="218440"/>
                      <a:pt x="213360" y="156845"/>
                    </a:cubicBezTo>
                    <a:cubicBezTo>
                      <a:pt x="213360" y="94869"/>
                      <a:pt x="163068" y="44577"/>
                      <a:pt x="100076" y="44577"/>
                    </a:cubicBezTo>
                    <a:lnTo>
                      <a:pt x="50292" y="44577"/>
                    </a:lnTo>
                    <a:lnTo>
                      <a:pt x="50292" y="268732"/>
                    </a:lnTo>
                    <a:close/>
                    <a:moveTo>
                      <a:pt x="108077" y="0"/>
                    </a:moveTo>
                    <a:cubicBezTo>
                      <a:pt x="194056" y="0"/>
                      <a:pt x="263652" y="69977"/>
                      <a:pt x="263652" y="156972"/>
                    </a:cubicBezTo>
                    <a:cubicBezTo>
                      <a:pt x="263652" y="243459"/>
                      <a:pt x="194056" y="313436"/>
                      <a:pt x="108077" y="313436"/>
                    </a:cubicBezTo>
                    <a:lnTo>
                      <a:pt x="0" y="3134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27" id="27"/>
              <p:cNvSpPr/>
              <p:nvPr/>
            </p:nvSpPr>
            <p:spPr>
              <a:xfrm flipH="false" flipV="false" rot="0">
                <a:off x="805307" y="564388"/>
                <a:ext cx="247269" cy="317754"/>
              </a:xfrm>
              <a:custGeom>
                <a:avLst/>
                <a:gdLst/>
                <a:ahLst/>
                <a:cxnLst/>
                <a:rect r="r" b="b" t="t" l="l"/>
                <a:pathLst>
                  <a:path h="317754" w="247269">
                    <a:moveTo>
                      <a:pt x="247269" y="201168"/>
                    </a:moveTo>
                    <a:cubicBezTo>
                      <a:pt x="247269" y="274447"/>
                      <a:pt x="188976" y="317754"/>
                      <a:pt x="124079" y="317754"/>
                    </a:cubicBezTo>
                    <a:cubicBezTo>
                      <a:pt x="58801" y="317754"/>
                      <a:pt x="0" y="274574"/>
                      <a:pt x="0" y="201168"/>
                    </a:cubicBezTo>
                    <a:lnTo>
                      <a:pt x="0" y="0"/>
                    </a:lnTo>
                    <a:lnTo>
                      <a:pt x="50800" y="0"/>
                    </a:lnTo>
                    <a:lnTo>
                      <a:pt x="50800" y="201168"/>
                    </a:lnTo>
                    <a:cubicBezTo>
                      <a:pt x="50800" y="246253"/>
                      <a:pt x="85090" y="270256"/>
                      <a:pt x="124079" y="270256"/>
                    </a:cubicBezTo>
                    <a:cubicBezTo>
                      <a:pt x="163576" y="270256"/>
                      <a:pt x="196850" y="246253"/>
                      <a:pt x="196850" y="201168"/>
                    </a:cubicBezTo>
                    <a:lnTo>
                      <a:pt x="196850" y="0"/>
                    </a:lnTo>
                    <a:lnTo>
                      <a:pt x="247142" y="0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28" id="28"/>
              <p:cNvSpPr/>
              <p:nvPr/>
            </p:nvSpPr>
            <p:spPr>
              <a:xfrm flipH="false" flipV="false" rot="0">
                <a:off x="1113155" y="560324"/>
                <a:ext cx="233172" cy="321818"/>
              </a:xfrm>
              <a:custGeom>
                <a:avLst/>
                <a:gdLst/>
                <a:ahLst/>
                <a:cxnLst/>
                <a:rect r="r" b="b" t="t" l="l"/>
                <a:pathLst>
                  <a:path h="321818" w="233172">
                    <a:moveTo>
                      <a:pt x="2794" y="231140"/>
                    </a:moveTo>
                    <a:cubicBezTo>
                      <a:pt x="32893" y="261620"/>
                      <a:pt x="79375" y="276733"/>
                      <a:pt x="117983" y="276733"/>
                    </a:cubicBezTo>
                    <a:cubicBezTo>
                      <a:pt x="148082" y="276733"/>
                      <a:pt x="183261" y="264033"/>
                      <a:pt x="183261" y="228854"/>
                    </a:cubicBezTo>
                    <a:cubicBezTo>
                      <a:pt x="183261" y="208661"/>
                      <a:pt x="163576" y="198247"/>
                      <a:pt x="137160" y="189865"/>
                    </a:cubicBezTo>
                    <a:cubicBezTo>
                      <a:pt x="83185" y="171069"/>
                      <a:pt x="0" y="165862"/>
                      <a:pt x="0" y="90297"/>
                    </a:cubicBezTo>
                    <a:cubicBezTo>
                      <a:pt x="0" y="29210"/>
                      <a:pt x="58674" y="0"/>
                      <a:pt x="114173" y="0"/>
                    </a:cubicBezTo>
                    <a:cubicBezTo>
                      <a:pt x="150876" y="0"/>
                      <a:pt x="190754" y="13208"/>
                      <a:pt x="219456" y="38481"/>
                    </a:cubicBezTo>
                    <a:lnTo>
                      <a:pt x="219456" y="89662"/>
                    </a:lnTo>
                    <a:cubicBezTo>
                      <a:pt x="191262" y="60071"/>
                      <a:pt x="149860" y="45085"/>
                      <a:pt x="114173" y="45085"/>
                    </a:cubicBezTo>
                    <a:cubicBezTo>
                      <a:pt x="83693" y="45085"/>
                      <a:pt x="47498" y="56896"/>
                      <a:pt x="47498" y="92964"/>
                    </a:cubicBezTo>
                    <a:cubicBezTo>
                      <a:pt x="47498" y="119761"/>
                      <a:pt x="78994" y="128651"/>
                      <a:pt x="114681" y="137160"/>
                    </a:cubicBezTo>
                    <a:cubicBezTo>
                      <a:pt x="168275" y="150368"/>
                      <a:pt x="233172" y="163957"/>
                      <a:pt x="233172" y="231648"/>
                    </a:cubicBezTo>
                    <a:cubicBezTo>
                      <a:pt x="233172" y="294640"/>
                      <a:pt x="172085" y="321818"/>
                      <a:pt x="115189" y="321818"/>
                    </a:cubicBezTo>
                    <a:cubicBezTo>
                      <a:pt x="76581" y="321818"/>
                      <a:pt x="33401" y="308610"/>
                      <a:pt x="2794" y="281940"/>
                    </a:cubicBez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29" id="29"/>
              <p:cNvSpPr/>
              <p:nvPr/>
            </p:nvSpPr>
            <p:spPr>
              <a:xfrm flipH="false" flipV="false" rot="0">
                <a:off x="1381379" y="564515"/>
                <a:ext cx="226060" cy="313436"/>
              </a:xfrm>
              <a:custGeom>
                <a:avLst/>
                <a:gdLst/>
                <a:ahLst/>
                <a:cxnLst/>
                <a:rect r="r" b="b" t="t" l="l"/>
                <a:pathLst>
                  <a:path h="313436" w="226060">
                    <a:moveTo>
                      <a:pt x="226060" y="45085"/>
                    </a:moveTo>
                    <a:lnTo>
                      <a:pt x="138176" y="45085"/>
                    </a:lnTo>
                    <a:lnTo>
                      <a:pt x="138176" y="313436"/>
                    </a:lnTo>
                    <a:lnTo>
                      <a:pt x="87884" y="313436"/>
                    </a:lnTo>
                    <a:lnTo>
                      <a:pt x="87884" y="45085"/>
                    </a:lnTo>
                    <a:lnTo>
                      <a:pt x="0" y="45085"/>
                    </a:lnTo>
                    <a:lnTo>
                      <a:pt x="0" y="0"/>
                    </a:lnTo>
                    <a:lnTo>
                      <a:pt x="226060" y="0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30" id="30"/>
              <p:cNvSpPr/>
              <p:nvPr/>
            </p:nvSpPr>
            <p:spPr>
              <a:xfrm flipH="false" flipV="false" rot="0">
                <a:off x="1655826" y="564515"/>
                <a:ext cx="237998" cy="313563"/>
              </a:xfrm>
              <a:custGeom>
                <a:avLst/>
                <a:gdLst/>
                <a:ahLst/>
                <a:cxnLst/>
                <a:rect r="r" b="b" t="t" l="l"/>
                <a:pathLst>
                  <a:path h="313563" w="237998">
                    <a:moveTo>
                      <a:pt x="125095" y="151765"/>
                    </a:moveTo>
                    <a:cubicBezTo>
                      <a:pt x="156591" y="151765"/>
                      <a:pt x="181991" y="132969"/>
                      <a:pt x="181991" y="100965"/>
                    </a:cubicBezTo>
                    <a:cubicBezTo>
                      <a:pt x="181991" y="64770"/>
                      <a:pt x="157607" y="45085"/>
                      <a:pt x="125095" y="45085"/>
                    </a:cubicBezTo>
                    <a:lnTo>
                      <a:pt x="50419" y="45085"/>
                    </a:lnTo>
                    <a:lnTo>
                      <a:pt x="50419" y="151765"/>
                    </a:lnTo>
                    <a:close/>
                    <a:moveTo>
                      <a:pt x="138303" y="0"/>
                    </a:moveTo>
                    <a:cubicBezTo>
                      <a:pt x="190881" y="0"/>
                      <a:pt x="232283" y="38100"/>
                      <a:pt x="232283" y="101092"/>
                    </a:cubicBezTo>
                    <a:cubicBezTo>
                      <a:pt x="232283" y="147193"/>
                      <a:pt x="202184" y="179578"/>
                      <a:pt x="160909" y="189484"/>
                    </a:cubicBezTo>
                    <a:lnTo>
                      <a:pt x="237998" y="313563"/>
                    </a:lnTo>
                    <a:lnTo>
                      <a:pt x="181102" y="313563"/>
                    </a:lnTo>
                    <a:lnTo>
                      <a:pt x="109474" y="194437"/>
                    </a:lnTo>
                    <a:lnTo>
                      <a:pt x="50292" y="194437"/>
                    </a:lnTo>
                    <a:lnTo>
                      <a:pt x="50292" y="313309"/>
                    </a:lnTo>
                    <a:lnTo>
                      <a:pt x="0" y="3133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31" id="31"/>
              <p:cNvSpPr/>
              <p:nvPr/>
            </p:nvSpPr>
            <p:spPr>
              <a:xfrm flipH="false" flipV="false" rot="0">
                <a:off x="1944878" y="564388"/>
                <a:ext cx="49784" cy="313436"/>
              </a:xfrm>
              <a:custGeom>
                <a:avLst/>
                <a:gdLst/>
                <a:ahLst/>
                <a:cxnLst/>
                <a:rect r="r" b="b" t="t" l="l"/>
                <a:pathLst>
                  <a:path h="313436" w="49784">
                    <a:moveTo>
                      <a:pt x="0" y="0"/>
                    </a:moveTo>
                    <a:lnTo>
                      <a:pt x="49784" y="0"/>
                    </a:lnTo>
                    <a:lnTo>
                      <a:pt x="49784" y="313436"/>
                    </a:lnTo>
                    <a:lnTo>
                      <a:pt x="0" y="313436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32" id="32"/>
              <p:cNvSpPr/>
              <p:nvPr/>
            </p:nvSpPr>
            <p:spPr>
              <a:xfrm flipH="false" flipV="false" rot="0">
                <a:off x="2031619" y="564515"/>
                <a:ext cx="285242" cy="313436"/>
              </a:xfrm>
              <a:custGeom>
                <a:avLst/>
                <a:gdLst/>
                <a:ahLst/>
                <a:cxnLst/>
                <a:rect r="r" b="b" t="t" l="l"/>
                <a:pathLst>
                  <a:path h="313436" w="285242">
                    <a:moveTo>
                      <a:pt x="143002" y="67564"/>
                    </a:moveTo>
                    <a:lnTo>
                      <a:pt x="94615" y="199644"/>
                    </a:lnTo>
                    <a:lnTo>
                      <a:pt x="190881" y="199644"/>
                    </a:lnTo>
                    <a:close/>
                    <a:moveTo>
                      <a:pt x="203581" y="239649"/>
                    </a:moveTo>
                    <a:lnTo>
                      <a:pt x="82296" y="239649"/>
                    </a:lnTo>
                    <a:lnTo>
                      <a:pt x="54102" y="313436"/>
                    </a:lnTo>
                    <a:lnTo>
                      <a:pt x="0" y="313436"/>
                    </a:lnTo>
                    <a:lnTo>
                      <a:pt x="118364" y="0"/>
                    </a:lnTo>
                    <a:lnTo>
                      <a:pt x="167259" y="0"/>
                    </a:lnTo>
                    <a:lnTo>
                      <a:pt x="285242" y="313436"/>
                    </a:lnTo>
                    <a:lnTo>
                      <a:pt x="231267" y="313436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33" id="33"/>
              <p:cNvSpPr/>
              <p:nvPr/>
            </p:nvSpPr>
            <p:spPr>
              <a:xfrm flipH="false" flipV="false" rot="0">
                <a:off x="78105" y="958342"/>
                <a:ext cx="2238883" cy="13716"/>
              </a:xfrm>
              <a:custGeom>
                <a:avLst/>
                <a:gdLst/>
                <a:ahLst/>
                <a:cxnLst/>
                <a:rect r="r" b="b" t="t" l="l"/>
                <a:pathLst>
                  <a:path h="13716" w="2238883">
                    <a:moveTo>
                      <a:pt x="2238883" y="13716"/>
                    </a:moveTo>
                    <a:lnTo>
                      <a:pt x="0" y="13716"/>
                    </a:lnTo>
                    <a:lnTo>
                      <a:pt x="0" y="0"/>
                    </a:lnTo>
                    <a:lnTo>
                      <a:pt x="2238883" y="0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34" id="34"/>
              <p:cNvSpPr/>
              <p:nvPr/>
            </p:nvSpPr>
            <p:spPr>
              <a:xfrm flipH="false" flipV="false" rot="0">
                <a:off x="82804" y="1061212"/>
                <a:ext cx="156210" cy="201041"/>
              </a:xfrm>
              <a:custGeom>
                <a:avLst/>
                <a:gdLst/>
                <a:ahLst/>
                <a:cxnLst/>
                <a:rect r="r" b="b" t="t" l="l"/>
                <a:pathLst>
                  <a:path h="201041" w="156210">
                    <a:moveTo>
                      <a:pt x="89281" y="172339"/>
                    </a:moveTo>
                    <a:cubicBezTo>
                      <a:pt x="109220" y="172339"/>
                      <a:pt x="125476" y="160909"/>
                      <a:pt x="125476" y="140970"/>
                    </a:cubicBezTo>
                    <a:cubicBezTo>
                      <a:pt x="125476" y="117983"/>
                      <a:pt x="107061" y="108712"/>
                      <a:pt x="85090" y="108712"/>
                    </a:cubicBezTo>
                    <a:lnTo>
                      <a:pt x="32004" y="108712"/>
                    </a:lnTo>
                    <a:lnTo>
                      <a:pt x="32004" y="172339"/>
                    </a:lnTo>
                    <a:close/>
                    <a:moveTo>
                      <a:pt x="85090" y="83439"/>
                    </a:moveTo>
                    <a:cubicBezTo>
                      <a:pt x="101092" y="82550"/>
                      <a:pt x="116713" y="74422"/>
                      <a:pt x="116713" y="56642"/>
                    </a:cubicBezTo>
                    <a:cubicBezTo>
                      <a:pt x="116713" y="37719"/>
                      <a:pt x="99187" y="28575"/>
                      <a:pt x="81788" y="28575"/>
                    </a:cubicBezTo>
                    <a:lnTo>
                      <a:pt x="32004" y="28575"/>
                    </a:lnTo>
                    <a:lnTo>
                      <a:pt x="32004" y="83439"/>
                    </a:lnTo>
                    <a:close/>
                    <a:moveTo>
                      <a:pt x="88392" y="0"/>
                    </a:moveTo>
                    <a:cubicBezTo>
                      <a:pt x="117983" y="0"/>
                      <a:pt x="147193" y="16002"/>
                      <a:pt x="147193" y="50038"/>
                    </a:cubicBezTo>
                    <a:cubicBezTo>
                      <a:pt x="147193" y="70485"/>
                      <a:pt x="135763" y="87122"/>
                      <a:pt x="119507" y="94107"/>
                    </a:cubicBezTo>
                    <a:cubicBezTo>
                      <a:pt x="141478" y="100457"/>
                      <a:pt x="156210" y="120650"/>
                      <a:pt x="156210" y="146177"/>
                    </a:cubicBezTo>
                    <a:cubicBezTo>
                      <a:pt x="156210" y="180594"/>
                      <a:pt x="128524" y="201041"/>
                      <a:pt x="95885" y="201041"/>
                    </a:cubicBezTo>
                    <a:lnTo>
                      <a:pt x="0" y="201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35" id="35"/>
              <p:cNvSpPr/>
              <p:nvPr/>
            </p:nvSpPr>
            <p:spPr>
              <a:xfrm flipH="false" flipV="false" rot="0">
                <a:off x="269875" y="1061212"/>
                <a:ext cx="143510" cy="201041"/>
              </a:xfrm>
              <a:custGeom>
                <a:avLst/>
                <a:gdLst/>
                <a:ahLst/>
                <a:cxnLst/>
                <a:rect r="r" b="b" t="t" l="l"/>
                <a:pathLst>
                  <a:path h="201041" w="143510">
                    <a:moveTo>
                      <a:pt x="138938" y="114808"/>
                    </a:moveTo>
                    <a:lnTo>
                      <a:pt x="32512" y="114808"/>
                    </a:lnTo>
                    <a:lnTo>
                      <a:pt x="32512" y="173863"/>
                    </a:lnTo>
                    <a:lnTo>
                      <a:pt x="143383" y="173863"/>
                    </a:lnTo>
                    <a:lnTo>
                      <a:pt x="143383" y="201041"/>
                    </a:lnTo>
                    <a:lnTo>
                      <a:pt x="0" y="201041"/>
                    </a:lnTo>
                    <a:lnTo>
                      <a:pt x="0" y="0"/>
                    </a:lnTo>
                    <a:lnTo>
                      <a:pt x="143510" y="0"/>
                    </a:lnTo>
                    <a:lnTo>
                      <a:pt x="143510" y="28575"/>
                    </a:lnTo>
                    <a:lnTo>
                      <a:pt x="32512" y="28575"/>
                    </a:lnTo>
                    <a:lnTo>
                      <a:pt x="32512" y="84709"/>
                    </a:lnTo>
                    <a:lnTo>
                      <a:pt x="138938" y="84709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36" id="36"/>
              <p:cNvSpPr/>
              <p:nvPr/>
            </p:nvSpPr>
            <p:spPr>
              <a:xfrm flipH="false" flipV="false" rot="0">
                <a:off x="446024" y="1061212"/>
                <a:ext cx="152527" cy="201041"/>
              </a:xfrm>
              <a:custGeom>
                <a:avLst/>
                <a:gdLst/>
                <a:ahLst/>
                <a:cxnLst/>
                <a:rect r="r" b="b" t="t" l="l"/>
                <a:pathLst>
                  <a:path h="201041" w="152527">
                    <a:moveTo>
                      <a:pt x="80264" y="97282"/>
                    </a:moveTo>
                    <a:cubicBezTo>
                      <a:pt x="100457" y="97282"/>
                      <a:pt x="116713" y="85217"/>
                      <a:pt x="116713" y="64770"/>
                    </a:cubicBezTo>
                    <a:cubicBezTo>
                      <a:pt x="116713" y="41529"/>
                      <a:pt x="101092" y="28829"/>
                      <a:pt x="80264" y="28829"/>
                    </a:cubicBezTo>
                    <a:lnTo>
                      <a:pt x="32258" y="28829"/>
                    </a:lnTo>
                    <a:lnTo>
                      <a:pt x="32258" y="97282"/>
                    </a:lnTo>
                    <a:close/>
                    <a:moveTo>
                      <a:pt x="88646" y="0"/>
                    </a:moveTo>
                    <a:cubicBezTo>
                      <a:pt x="122428" y="0"/>
                      <a:pt x="148971" y="24384"/>
                      <a:pt x="148971" y="64770"/>
                    </a:cubicBezTo>
                    <a:cubicBezTo>
                      <a:pt x="148971" y="94234"/>
                      <a:pt x="129667" y="115062"/>
                      <a:pt x="103124" y="121412"/>
                    </a:cubicBezTo>
                    <a:lnTo>
                      <a:pt x="152527" y="201041"/>
                    </a:lnTo>
                    <a:lnTo>
                      <a:pt x="116078" y="201041"/>
                    </a:lnTo>
                    <a:lnTo>
                      <a:pt x="70231" y="124841"/>
                    </a:lnTo>
                    <a:lnTo>
                      <a:pt x="32258" y="124841"/>
                    </a:lnTo>
                    <a:lnTo>
                      <a:pt x="32258" y="201041"/>
                    </a:lnTo>
                    <a:lnTo>
                      <a:pt x="0" y="201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37" id="37"/>
              <p:cNvSpPr/>
              <p:nvPr/>
            </p:nvSpPr>
            <p:spPr>
              <a:xfrm flipH="false" flipV="false" rot="0">
                <a:off x="623951" y="1058418"/>
                <a:ext cx="165735" cy="206502"/>
              </a:xfrm>
              <a:custGeom>
                <a:avLst/>
                <a:gdLst/>
                <a:ahLst/>
                <a:cxnLst/>
                <a:rect r="r" b="b" t="t" l="l"/>
                <a:pathLst>
                  <a:path h="206502" w="165735">
                    <a:moveTo>
                      <a:pt x="161036" y="45466"/>
                    </a:moveTo>
                    <a:cubicBezTo>
                      <a:pt x="143891" y="35560"/>
                      <a:pt x="125222" y="30353"/>
                      <a:pt x="106426" y="30353"/>
                    </a:cubicBezTo>
                    <a:cubicBezTo>
                      <a:pt x="65405" y="30353"/>
                      <a:pt x="32004" y="63246"/>
                      <a:pt x="32004" y="103251"/>
                    </a:cubicBezTo>
                    <a:cubicBezTo>
                      <a:pt x="32004" y="143256"/>
                      <a:pt x="65405" y="175895"/>
                      <a:pt x="106426" y="175895"/>
                    </a:cubicBezTo>
                    <a:lnTo>
                      <a:pt x="136271" y="169926"/>
                    </a:lnTo>
                    <a:lnTo>
                      <a:pt x="136271" y="114554"/>
                    </a:lnTo>
                    <a:lnTo>
                      <a:pt x="81280" y="114554"/>
                    </a:lnTo>
                    <a:lnTo>
                      <a:pt x="81280" y="88646"/>
                    </a:lnTo>
                    <a:lnTo>
                      <a:pt x="165735" y="88646"/>
                    </a:lnTo>
                    <a:lnTo>
                      <a:pt x="165735" y="190246"/>
                    </a:lnTo>
                    <a:cubicBezTo>
                      <a:pt x="146685" y="200787"/>
                      <a:pt x="127762" y="206502"/>
                      <a:pt x="106680" y="206502"/>
                    </a:cubicBezTo>
                    <a:cubicBezTo>
                      <a:pt x="47625" y="206502"/>
                      <a:pt x="0" y="160401"/>
                      <a:pt x="0" y="103378"/>
                    </a:cubicBezTo>
                    <a:cubicBezTo>
                      <a:pt x="0" y="46101"/>
                      <a:pt x="47625" y="0"/>
                      <a:pt x="106680" y="0"/>
                    </a:cubicBezTo>
                    <a:cubicBezTo>
                      <a:pt x="125730" y="0"/>
                      <a:pt x="144399" y="4826"/>
                      <a:pt x="161290" y="13589"/>
                    </a:cubicBez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38" id="38"/>
              <p:cNvSpPr/>
              <p:nvPr/>
            </p:nvSpPr>
            <p:spPr>
              <a:xfrm flipH="false" flipV="false" rot="0">
                <a:off x="814451" y="1061212"/>
                <a:ext cx="183007" cy="201041"/>
              </a:xfrm>
              <a:custGeom>
                <a:avLst/>
                <a:gdLst/>
                <a:ahLst/>
                <a:cxnLst/>
                <a:rect r="r" b="b" t="t" l="l"/>
                <a:pathLst>
                  <a:path h="201041" w="183007">
                    <a:moveTo>
                      <a:pt x="91694" y="43307"/>
                    </a:moveTo>
                    <a:lnTo>
                      <a:pt x="60579" y="128016"/>
                    </a:lnTo>
                    <a:lnTo>
                      <a:pt x="122428" y="128016"/>
                    </a:lnTo>
                    <a:close/>
                    <a:moveTo>
                      <a:pt x="130556" y="153670"/>
                    </a:moveTo>
                    <a:lnTo>
                      <a:pt x="52705" y="153670"/>
                    </a:lnTo>
                    <a:lnTo>
                      <a:pt x="34671" y="201041"/>
                    </a:lnTo>
                    <a:lnTo>
                      <a:pt x="0" y="201041"/>
                    </a:lnTo>
                    <a:lnTo>
                      <a:pt x="75946" y="0"/>
                    </a:lnTo>
                    <a:lnTo>
                      <a:pt x="107315" y="0"/>
                    </a:lnTo>
                    <a:lnTo>
                      <a:pt x="183007" y="201041"/>
                    </a:lnTo>
                    <a:lnTo>
                      <a:pt x="148336" y="201041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39" id="39"/>
              <p:cNvSpPr/>
              <p:nvPr/>
            </p:nvSpPr>
            <p:spPr>
              <a:xfrm flipH="false" flipV="false" rot="0">
                <a:off x="1021080" y="1061212"/>
                <a:ext cx="195707" cy="201041"/>
              </a:xfrm>
              <a:custGeom>
                <a:avLst/>
                <a:gdLst/>
                <a:ahLst/>
                <a:cxnLst/>
                <a:rect r="r" b="b" t="t" l="l"/>
                <a:pathLst>
                  <a:path h="201041" w="195707">
                    <a:moveTo>
                      <a:pt x="163068" y="77978"/>
                    </a:moveTo>
                    <a:lnTo>
                      <a:pt x="108458" y="200914"/>
                    </a:lnTo>
                    <a:lnTo>
                      <a:pt x="87122" y="200914"/>
                    </a:lnTo>
                    <a:lnTo>
                      <a:pt x="32004" y="77597"/>
                    </a:lnTo>
                    <a:lnTo>
                      <a:pt x="32004" y="200914"/>
                    </a:lnTo>
                    <a:lnTo>
                      <a:pt x="0" y="200914"/>
                    </a:lnTo>
                    <a:lnTo>
                      <a:pt x="0" y="0"/>
                    </a:lnTo>
                    <a:lnTo>
                      <a:pt x="23241" y="0"/>
                    </a:lnTo>
                    <a:lnTo>
                      <a:pt x="97663" y="156972"/>
                    </a:lnTo>
                    <a:lnTo>
                      <a:pt x="172466" y="0"/>
                    </a:lnTo>
                    <a:lnTo>
                      <a:pt x="195707" y="0"/>
                    </a:lnTo>
                    <a:lnTo>
                      <a:pt x="195707" y="201041"/>
                    </a:lnTo>
                    <a:lnTo>
                      <a:pt x="163068" y="201041"/>
                    </a:lnTo>
                    <a:close/>
                  </a:path>
                </a:pathLst>
              </a:custGeom>
              <a:solidFill>
                <a:srgbClr val="016080"/>
              </a:solidFill>
            </p:spPr>
          </p:sp>
          <p:sp>
            <p:nvSpPr>
              <p:cNvPr name="Freeform 40" id="40"/>
              <p:cNvSpPr/>
              <p:nvPr/>
            </p:nvSpPr>
            <p:spPr>
              <a:xfrm flipH="false" flipV="false" rot="0">
                <a:off x="1249172" y="1058418"/>
                <a:ext cx="211582" cy="206502"/>
              </a:xfrm>
              <a:custGeom>
                <a:avLst/>
                <a:gdLst/>
                <a:ahLst/>
                <a:cxnLst/>
                <a:rect r="r" b="b" t="t" l="l"/>
                <a:pathLst>
                  <a:path h="206502" w="211582">
                    <a:moveTo>
                      <a:pt x="32258" y="103378"/>
                    </a:moveTo>
                    <a:cubicBezTo>
                      <a:pt x="32258" y="143510"/>
                      <a:pt x="65659" y="176022"/>
                      <a:pt x="106680" y="176022"/>
                    </a:cubicBezTo>
                    <a:cubicBezTo>
                      <a:pt x="146812" y="176022"/>
                      <a:pt x="179324" y="143510"/>
                      <a:pt x="179324" y="103378"/>
                    </a:cubicBezTo>
                    <a:cubicBezTo>
                      <a:pt x="179324" y="63246"/>
                      <a:pt x="146812" y="30734"/>
                      <a:pt x="106680" y="30734"/>
                    </a:cubicBezTo>
                    <a:cubicBezTo>
                      <a:pt x="65659" y="30734"/>
                      <a:pt x="32258" y="63246"/>
                      <a:pt x="32258" y="103378"/>
                    </a:cubicBezTo>
                    <a:moveTo>
                      <a:pt x="211582" y="103378"/>
                    </a:moveTo>
                    <a:cubicBezTo>
                      <a:pt x="211582" y="160401"/>
                      <a:pt x="164846" y="206502"/>
                      <a:pt x="106680" y="206502"/>
                    </a:cubicBezTo>
                    <a:cubicBezTo>
                      <a:pt x="47371" y="206502"/>
                      <a:pt x="0" y="160401"/>
                      <a:pt x="0" y="103378"/>
                    </a:cubicBezTo>
                    <a:cubicBezTo>
                      <a:pt x="0" y="46101"/>
                      <a:pt x="47371" y="0"/>
                      <a:pt x="106680" y="0"/>
                    </a:cubicBezTo>
                    <a:cubicBezTo>
                      <a:pt x="164846" y="0"/>
                      <a:pt x="211582" y="46101"/>
                      <a:pt x="211582" y="103378"/>
                    </a:cubicBezTo>
                  </a:path>
                </a:pathLst>
              </a:custGeom>
              <a:solidFill>
                <a:srgbClr val="016080"/>
              </a:solidFill>
            </p:spPr>
          </p:sp>
        </p:grpSp>
      </p:grpSp>
      <p:grpSp>
        <p:nvGrpSpPr>
          <p:cNvPr name="Group 41" id="41"/>
          <p:cNvGrpSpPr/>
          <p:nvPr/>
        </p:nvGrpSpPr>
        <p:grpSpPr>
          <a:xfrm rot="0">
            <a:off x="5284018" y="9627655"/>
            <a:ext cx="1387846" cy="276134"/>
            <a:chOff x="0" y="0"/>
            <a:chExt cx="1850462" cy="368178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731761" y="0"/>
              <a:ext cx="368178" cy="368178"/>
            </a:xfrm>
            <a:custGeom>
              <a:avLst/>
              <a:gdLst/>
              <a:ahLst/>
              <a:cxnLst/>
              <a:rect r="r" b="b" t="t" l="l"/>
              <a:pathLst>
                <a:path h="368178" w="368178">
                  <a:moveTo>
                    <a:pt x="0" y="0"/>
                  </a:moveTo>
                  <a:lnTo>
                    <a:pt x="368179" y="0"/>
                  </a:lnTo>
                  <a:lnTo>
                    <a:pt x="368179" y="368178"/>
                  </a:lnTo>
                  <a:lnTo>
                    <a:pt x="0" y="368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55478" cy="355478"/>
            </a:xfrm>
            <a:custGeom>
              <a:avLst/>
              <a:gdLst/>
              <a:ahLst/>
              <a:cxnLst/>
              <a:rect r="r" b="b" t="t" l="l"/>
              <a:pathLst>
                <a:path h="355478" w="355478">
                  <a:moveTo>
                    <a:pt x="0" y="0"/>
                  </a:moveTo>
                  <a:lnTo>
                    <a:pt x="355478" y="0"/>
                  </a:lnTo>
                  <a:lnTo>
                    <a:pt x="355478" y="355478"/>
                  </a:lnTo>
                  <a:lnTo>
                    <a:pt x="0" y="355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1480940" y="0"/>
              <a:ext cx="369522" cy="368178"/>
            </a:xfrm>
            <a:custGeom>
              <a:avLst/>
              <a:gdLst/>
              <a:ahLst/>
              <a:cxnLst/>
              <a:rect r="r" b="b" t="t" l="l"/>
              <a:pathLst>
                <a:path h="368178" w="369522">
                  <a:moveTo>
                    <a:pt x="0" y="0"/>
                  </a:moveTo>
                  <a:lnTo>
                    <a:pt x="369522" y="0"/>
                  </a:lnTo>
                  <a:lnTo>
                    <a:pt x="369522" y="368178"/>
                  </a:lnTo>
                  <a:lnTo>
                    <a:pt x="0" y="368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1826239" cy="1296352"/>
            <a:chOff x="0" y="0"/>
            <a:chExt cx="15768318" cy="17284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768065" cy="1727962"/>
            </a:xfrm>
            <a:custGeom>
              <a:avLst/>
              <a:gdLst/>
              <a:ahLst/>
              <a:cxnLst/>
              <a:rect r="r" b="b" t="t" l="l"/>
              <a:pathLst>
                <a:path h="1727962" w="15768065">
                  <a:moveTo>
                    <a:pt x="15768065" y="0"/>
                  </a:moveTo>
                  <a:lnTo>
                    <a:pt x="0" y="0"/>
                  </a:lnTo>
                  <a:lnTo>
                    <a:pt x="0" y="1727962"/>
                  </a:lnTo>
                  <a:lnTo>
                    <a:pt x="15768065" y="1727962"/>
                  </a:lnTo>
                  <a:lnTo>
                    <a:pt x="15768065" y="0"/>
                  </a:lnTo>
                  <a:close/>
                </a:path>
              </a:pathLst>
            </a:custGeom>
            <a:solidFill>
              <a:srgbClr val="F2F4F0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645619" y="1950767"/>
            <a:ext cx="5046366" cy="9525"/>
          </a:xfrm>
          <a:custGeom>
            <a:avLst/>
            <a:gdLst/>
            <a:ahLst/>
            <a:cxnLst/>
            <a:rect r="r" b="b" t="t" l="l"/>
            <a:pathLst>
              <a:path h="9525" w="5046366">
                <a:moveTo>
                  <a:pt x="0" y="0"/>
                </a:moveTo>
                <a:lnTo>
                  <a:pt x="5046366" y="0"/>
                </a:lnTo>
                <a:lnTo>
                  <a:pt x="5046366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45619" y="2877590"/>
            <a:ext cx="5046366" cy="9525"/>
          </a:xfrm>
          <a:custGeom>
            <a:avLst/>
            <a:gdLst/>
            <a:ahLst/>
            <a:cxnLst/>
            <a:rect r="r" b="b" t="t" l="l"/>
            <a:pathLst>
              <a:path h="9525" w="5046366">
                <a:moveTo>
                  <a:pt x="0" y="0"/>
                </a:moveTo>
                <a:lnTo>
                  <a:pt x="5046366" y="0"/>
                </a:lnTo>
                <a:lnTo>
                  <a:pt x="5046366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50596" y="4471543"/>
            <a:ext cx="5046366" cy="9525"/>
          </a:xfrm>
          <a:custGeom>
            <a:avLst/>
            <a:gdLst/>
            <a:ahLst/>
            <a:cxnLst/>
            <a:rect r="r" b="b" t="t" l="l"/>
            <a:pathLst>
              <a:path h="9525" w="5046366">
                <a:moveTo>
                  <a:pt x="0" y="0"/>
                </a:moveTo>
                <a:lnTo>
                  <a:pt x="5046366" y="0"/>
                </a:lnTo>
                <a:lnTo>
                  <a:pt x="5046366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45619" y="5824538"/>
            <a:ext cx="5046366" cy="9525"/>
          </a:xfrm>
          <a:custGeom>
            <a:avLst/>
            <a:gdLst/>
            <a:ahLst/>
            <a:cxnLst/>
            <a:rect r="r" b="b" t="t" l="l"/>
            <a:pathLst>
              <a:path h="9525" w="5046366">
                <a:moveTo>
                  <a:pt x="0" y="0"/>
                </a:moveTo>
                <a:lnTo>
                  <a:pt x="5046366" y="0"/>
                </a:lnTo>
                <a:lnTo>
                  <a:pt x="5046366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45619" y="7081838"/>
            <a:ext cx="5046366" cy="9525"/>
          </a:xfrm>
          <a:custGeom>
            <a:avLst/>
            <a:gdLst/>
            <a:ahLst/>
            <a:cxnLst/>
            <a:rect r="r" b="b" t="t" l="l"/>
            <a:pathLst>
              <a:path h="9525" w="5046366">
                <a:moveTo>
                  <a:pt x="0" y="0"/>
                </a:moveTo>
                <a:lnTo>
                  <a:pt x="5046366" y="0"/>
                </a:lnTo>
                <a:lnTo>
                  <a:pt x="5046366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45619" y="8224837"/>
            <a:ext cx="5046366" cy="9525"/>
          </a:xfrm>
          <a:custGeom>
            <a:avLst/>
            <a:gdLst/>
            <a:ahLst/>
            <a:cxnLst/>
            <a:rect r="r" b="b" t="t" l="l"/>
            <a:pathLst>
              <a:path h="9525" w="5046366">
                <a:moveTo>
                  <a:pt x="0" y="0"/>
                </a:moveTo>
                <a:lnTo>
                  <a:pt x="5046366" y="0"/>
                </a:lnTo>
                <a:lnTo>
                  <a:pt x="5046366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28950" y="1696327"/>
            <a:ext cx="971550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016080"/>
                </a:solidFill>
                <a:latin typeface="Arial Bold"/>
              </a:rPr>
              <a:t>DIREZIONE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28950" y="2610727"/>
            <a:ext cx="2194560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016080"/>
                </a:solidFill>
                <a:latin typeface="Arial Bold"/>
              </a:rPr>
              <a:t>SEGRETERIA RECEPTION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1421" y="4211435"/>
            <a:ext cx="1657350" cy="252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016080"/>
                </a:solidFill>
                <a:latin typeface="Arial Bold"/>
              </a:rPr>
              <a:t>AMMINISTRAZIONE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28950" y="7960360"/>
            <a:ext cx="1902142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016080"/>
                </a:solidFill>
                <a:latin typeface="Arial Bold"/>
              </a:rPr>
              <a:t>PAGHE E CONTRIBUTI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1977210" y="0"/>
            <a:ext cx="6312598" cy="10287000"/>
          </a:xfrm>
          <a:custGeom>
            <a:avLst/>
            <a:gdLst/>
            <a:ahLst/>
            <a:cxnLst/>
            <a:rect r="r" b="b" t="t" l="l"/>
            <a:pathLst>
              <a:path h="10287000" w="6312598">
                <a:moveTo>
                  <a:pt x="0" y="0"/>
                </a:moveTo>
                <a:lnTo>
                  <a:pt x="6312599" y="0"/>
                </a:lnTo>
                <a:lnTo>
                  <a:pt x="63125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6" r="0" b="-36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310219" y="1950767"/>
            <a:ext cx="5046366" cy="9525"/>
          </a:xfrm>
          <a:custGeom>
            <a:avLst/>
            <a:gdLst/>
            <a:ahLst/>
            <a:cxnLst/>
            <a:rect r="r" b="b" t="t" l="l"/>
            <a:pathLst>
              <a:path h="9525" w="5046366">
                <a:moveTo>
                  <a:pt x="0" y="0"/>
                </a:moveTo>
                <a:lnTo>
                  <a:pt x="5046366" y="0"/>
                </a:lnTo>
                <a:lnTo>
                  <a:pt x="5046366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310219" y="3767138"/>
            <a:ext cx="5046366" cy="9525"/>
          </a:xfrm>
          <a:custGeom>
            <a:avLst/>
            <a:gdLst/>
            <a:ahLst/>
            <a:cxnLst/>
            <a:rect r="r" b="b" t="t" l="l"/>
            <a:pathLst>
              <a:path h="9525" w="5046366">
                <a:moveTo>
                  <a:pt x="0" y="0"/>
                </a:moveTo>
                <a:lnTo>
                  <a:pt x="5046366" y="0"/>
                </a:lnTo>
                <a:lnTo>
                  <a:pt x="5046366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310219" y="4567238"/>
            <a:ext cx="5046366" cy="9525"/>
          </a:xfrm>
          <a:custGeom>
            <a:avLst/>
            <a:gdLst/>
            <a:ahLst/>
            <a:cxnLst/>
            <a:rect r="r" b="b" t="t" l="l"/>
            <a:pathLst>
              <a:path h="9525" w="5046366">
                <a:moveTo>
                  <a:pt x="0" y="0"/>
                </a:moveTo>
                <a:lnTo>
                  <a:pt x="5046366" y="0"/>
                </a:lnTo>
                <a:lnTo>
                  <a:pt x="5046366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310219" y="5481638"/>
            <a:ext cx="5046366" cy="9525"/>
          </a:xfrm>
          <a:custGeom>
            <a:avLst/>
            <a:gdLst/>
            <a:ahLst/>
            <a:cxnLst/>
            <a:rect r="r" b="b" t="t" l="l"/>
            <a:pathLst>
              <a:path h="9525" w="5046366">
                <a:moveTo>
                  <a:pt x="0" y="0"/>
                </a:moveTo>
                <a:lnTo>
                  <a:pt x="5046366" y="0"/>
                </a:lnTo>
                <a:lnTo>
                  <a:pt x="5046366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6310219" y="6396037"/>
            <a:ext cx="5046366" cy="9525"/>
          </a:xfrm>
          <a:custGeom>
            <a:avLst/>
            <a:gdLst/>
            <a:ahLst/>
            <a:cxnLst/>
            <a:rect r="r" b="b" t="t" l="l"/>
            <a:pathLst>
              <a:path h="9525" w="5046366">
                <a:moveTo>
                  <a:pt x="0" y="0"/>
                </a:moveTo>
                <a:lnTo>
                  <a:pt x="5046366" y="0"/>
                </a:lnTo>
                <a:lnTo>
                  <a:pt x="5046366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310219" y="9372601"/>
            <a:ext cx="5046366" cy="9525"/>
          </a:xfrm>
          <a:custGeom>
            <a:avLst/>
            <a:gdLst/>
            <a:ahLst/>
            <a:cxnLst/>
            <a:rect r="r" b="b" t="t" l="l"/>
            <a:pathLst>
              <a:path h="9525" w="5046366">
                <a:moveTo>
                  <a:pt x="0" y="0"/>
                </a:moveTo>
                <a:lnTo>
                  <a:pt x="5046366" y="0"/>
                </a:lnTo>
                <a:lnTo>
                  <a:pt x="5046366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6293550" y="1701301"/>
            <a:ext cx="4242435" cy="252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016080"/>
                </a:solidFill>
                <a:latin typeface="Arial Bold"/>
              </a:rPr>
              <a:t>FORMAZIONE, AMBIENTE, SICUREZZA E QUALITÀ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293550" y="3502660"/>
            <a:ext cx="1768792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016080"/>
                </a:solidFill>
                <a:latin typeface="Arial Bold"/>
              </a:rPr>
              <a:t>CREDITO E FINANZA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293548" y="6148416"/>
            <a:ext cx="5056264" cy="25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016080"/>
                </a:solidFill>
                <a:latin typeface="Arial Bold"/>
              </a:rPr>
              <a:t>CONSORZIO CONSIM – ENERGIA E GAS – I&amp;T HUB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6303170" y="7310437"/>
            <a:ext cx="5046366" cy="9525"/>
          </a:xfrm>
          <a:custGeom>
            <a:avLst/>
            <a:gdLst/>
            <a:ahLst/>
            <a:cxnLst/>
            <a:rect r="r" b="b" t="t" l="l"/>
            <a:pathLst>
              <a:path h="9525" w="5046366">
                <a:moveTo>
                  <a:pt x="0" y="0"/>
                </a:moveTo>
                <a:lnTo>
                  <a:pt x="5046366" y="0"/>
                </a:lnTo>
                <a:lnTo>
                  <a:pt x="5046366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628950" y="5556057"/>
            <a:ext cx="4057350" cy="23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016080"/>
                </a:solidFill>
                <a:latin typeface="Arial Bold"/>
              </a:rPr>
              <a:t>AREA SINDACALE E PREVIDENZIALE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28950" y="6796650"/>
            <a:ext cx="4057350" cy="327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016080"/>
                </a:solidFill>
                <a:latin typeface="Arial Bold"/>
              </a:rPr>
              <a:t>AREA RELAZIONI ESTERNE</a:t>
            </a:r>
          </a:p>
        </p:txBody>
      </p:sp>
      <p:sp>
        <p:nvSpPr>
          <p:cNvPr name="AutoShape 27" id="27"/>
          <p:cNvSpPr/>
          <p:nvPr/>
        </p:nvSpPr>
        <p:spPr>
          <a:xfrm>
            <a:off x="644190" y="1941303"/>
            <a:ext cx="5049223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8" id="28"/>
          <p:cNvSpPr/>
          <p:nvPr/>
        </p:nvSpPr>
        <p:spPr>
          <a:xfrm>
            <a:off x="6310226" y="1943147"/>
            <a:ext cx="5049224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9" id="29"/>
          <p:cNvSpPr/>
          <p:nvPr/>
        </p:nvSpPr>
        <p:spPr>
          <a:xfrm>
            <a:off x="6313458" y="3754756"/>
            <a:ext cx="5049224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0" id="30"/>
          <p:cNvSpPr/>
          <p:nvPr/>
        </p:nvSpPr>
        <p:spPr>
          <a:xfrm>
            <a:off x="6313458" y="4537306"/>
            <a:ext cx="5049224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1" id="31"/>
          <p:cNvSpPr/>
          <p:nvPr/>
        </p:nvSpPr>
        <p:spPr>
          <a:xfrm>
            <a:off x="6310226" y="5486401"/>
            <a:ext cx="5049224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2" id="32"/>
          <p:cNvSpPr/>
          <p:nvPr/>
        </p:nvSpPr>
        <p:spPr>
          <a:xfrm>
            <a:off x="6310226" y="6405562"/>
            <a:ext cx="5049224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>
            <a:off x="6286507" y="7324724"/>
            <a:ext cx="5049224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>
            <a:off x="641428" y="2857588"/>
            <a:ext cx="5049223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>
            <a:off x="645626" y="4459160"/>
            <a:ext cx="5049223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>
            <a:off x="628957" y="5801763"/>
            <a:ext cx="5049223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>
            <a:off x="621002" y="7050406"/>
            <a:ext cx="5049223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8" id="38"/>
          <p:cNvSpPr/>
          <p:nvPr/>
        </p:nvSpPr>
        <p:spPr>
          <a:xfrm>
            <a:off x="640373" y="8212454"/>
            <a:ext cx="5049223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9" id="39"/>
          <p:cNvSpPr txBox="true"/>
          <p:nvPr/>
        </p:nvSpPr>
        <p:spPr>
          <a:xfrm rot="0">
            <a:off x="628947" y="328849"/>
            <a:ext cx="2342852" cy="534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60">
                <a:solidFill>
                  <a:srgbClr val="016080"/>
                </a:solidFill>
                <a:latin typeface="Arial Bold"/>
              </a:rPr>
              <a:t>LO STAFF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28950" y="2024122"/>
            <a:ext cx="1390650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Edoardo Ranzini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811165" y="2024122"/>
            <a:ext cx="2878438" cy="252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5" tooltip="mailto:e.ranzini@confimibergamo.it"/>
              </a:rPr>
              <a:t>direzione@confimibergamo.it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28950" y="2950939"/>
            <a:ext cx="965835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414042"/>
                </a:solidFill>
                <a:latin typeface="Arial Bold"/>
              </a:rPr>
              <a:t>Mara Algeri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28950" y="3175000"/>
            <a:ext cx="1217295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22">
                <a:solidFill>
                  <a:srgbClr val="414042"/>
                </a:solidFill>
                <a:latin typeface="Arial Bold"/>
              </a:rPr>
              <a:t>Zeula Taiocchi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811165" y="2950939"/>
            <a:ext cx="2175510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u="sng">
                <a:solidFill>
                  <a:srgbClr val="3B3B3A"/>
                </a:solidFill>
                <a:latin typeface="Arial"/>
                <a:hlinkClick r:id="rId6" tooltip="mailto:m.algeri@confimibergamo.it"/>
              </a:rPr>
              <a:t>m.algeri@confimibergamo.it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811165" y="3175000"/>
            <a:ext cx="2327910" cy="775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7" tooltip="mailto:info@confimibergamo.it"/>
              </a:rPr>
              <a:t>z.taiocchi@confimibergamo.it</a:t>
            </a:r>
          </a:p>
          <a:p>
            <a:pPr algn="l">
              <a:lnSpc>
                <a:spcPts val="1620"/>
              </a:lnSpc>
            </a:pPr>
          </a:p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8" tooltip="mailto:info@confimibergamo.it"/>
              </a:rPr>
              <a:t>info@confimibergamo.it </a:t>
            </a:r>
            <a:r>
              <a:rPr lang="en-US" sz="1350" spc="-7">
                <a:solidFill>
                  <a:srgbClr val="414042"/>
                </a:solidFill>
                <a:latin typeface="Arial"/>
              </a:rPr>
              <a:t> </a:t>
            </a:r>
            <a:r>
              <a:rPr lang="en-US" sz="1350" spc="-7" u="sng">
                <a:solidFill>
                  <a:srgbClr val="3B3B3A"/>
                </a:solidFill>
                <a:latin typeface="Arial"/>
                <a:hlinkClick r:id="rId9" tooltip="mailto:segreteria@confimibergamo.it"/>
              </a:rPr>
              <a:t>segreteria@confimibergamo.it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628947" y="4593004"/>
            <a:ext cx="1410652" cy="474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Federica De Lillo  Laura Di Pietro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857500" y="4566793"/>
            <a:ext cx="2812732" cy="841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u="sng">
                <a:solidFill>
                  <a:srgbClr val="3B3B3A"/>
                </a:solidFill>
                <a:latin typeface="Arial"/>
                <a:hlinkClick r:id="rId10" tooltip="mailto:f.delillo@confimibergamo.it"/>
              </a:rPr>
              <a:t>f.delillo@confimibergamo.it </a:t>
            </a:r>
          </a:p>
          <a:p>
            <a:pPr algn="l">
              <a:lnSpc>
                <a:spcPts val="1620"/>
              </a:lnSpc>
            </a:pPr>
            <a:r>
              <a:rPr lang="en-US" sz="1350" spc="7" u="sng">
                <a:solidFill>
                  <a:srgbClr val="3B3B3A"/>
                </a:solidFill>
                <a:latin typeface="Arial"/>
                <a:hlinkClick r:id="rId11" tooltip="mailto:l.dipietro@confimibergamo.it"/>
              </a:rPr>
              <a:t>l.dipietro@confimibergamo.it</a:t>
            </a:r>
          </a:p>
          <a:p>
            <a:pPr algn="l">
              <a:lnSpc>
                <a:spcPts val="1620"/>
              </a:lnSpc>
            </a:pPr>
          </a:p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12" tooltip="mailto:amministrazione@confimibergamo.it"/>
              </a:rPr>
              <a:t>amministrazione@confimibergamo.it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28950" y="5919816"/>
            <a:ext cx="1902142" cy="25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Stefano Bosio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628950" y="6146800"/>
            <a:ext cx="1715453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Davide Lucini Paioni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811165" y="6146800"/>
            <a:ext cx="2289810" cy="25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13" tooltip="mailto:d.lucini@confimibergamo.it"/>
              </a:rPr>
              <a:t>d.lucini@confimibergamo.it </a:t>
            </a:r>
            <a:r>
              <a:rPr lang="en-US" sz="1350" spc="-7">
                <a:solidFill>
                  <a:srgbClr val="414042"/>
                </a:solidFill>
                <a:latin typeface="Arial"/>
              </a:rPr>
              <a:t> 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628950" y="7197966"/>
            <a:ext cx="2741928" cy="460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22">
                <a:solidFill>
                  <a:srgbClr val="414042"/>
                </a:solidFill>
                <a:latin typeface="Arial Bold"/>
              </a:rPr>
              <a:t>Debora Vaccaro</a:t>
            </a:r>
          </a:p>
          <a:p>
            <a:pPr algn="l">
              <a:lnSpc>
                <a:spcPts val="1620"/>
              </a:lnSpc>
            </a:pPr>
            <a:r>
              <a:rPr lang="en-US" sz="1350" spc="-22">
                <a:solidFill>
                  <a:srgbClr val="414042"/>
                </a:solidFill>
                <a:latin typeface="Arial Bold"/>
              </a:rPr>
              <a:t>Alessandro Scolieri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665798" y="8315146"/>
            <a:ext cx="1391602" cy="894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Denise Falvo  Paola Castelli  Francesco Rizzo</a:t>
            </a:r>
          </a:p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414042"/>
                </a:solidFill>
                <a:latin typeface="Arial Bold"/>
              </a:rPr>
              <a:t>Lara Bonzanni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811165" y="8318500"/>
            <a:ext cx="2575559" cy="894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14" tooltip="mailto:d.falvo@confimibergamo.it"/>
              </a:rPr>
              <a:t>d.falvo@confimibergamo.it </a:t>
            </a:r>
            <a:r>
              <a:rPr lang="en-US" sz="1350" spc="-7">
                <a:solidFill>
                  <a:srgbClr val="414042"/>
                </a:solidFill>
                <a:latin typeface="Arial"/>
              </a:rPr>
              <a:t> </a:t>
            </a:r>
            <a:r>
              <a:rPr lang="en-US" sz="1350" spc="-7" u="sng">
                <a:solidFill>
                  <a:srgbClr val="3B3B3A"/>
                </a:solidFill>
                <a:latin typeface="Arial"/>
                <a:hlinkClick r:id="rId15" tooltip="mailto:p.castelli@confimibergamo.it"/>
              </a:rPr>
              <a:t>p.castelli@confimibergamo.it </a:t>
            </a:r>
            <a:r>
              <a:rPr lang="en-US" sz="1350" spc="-7">
                <a:solidFill>
                  <a:srgbClr val="414042"/>
                </a:solidFill>
                <a:latin typeface="Arial"/>
              </a:rPr>
              <a:t> </a:t>
            </a:r>
            <a:r>
              <a:rPr lang="en-US" sz="1350" spc="-7" u="sng">
                <a:solidFill>
                  <a:srgbClr val="3B3B3A"/>
                </a:solidFill>
                <a:latin typeface="Arial"/>
                <a:hlinkClick r:id="rId16" tooltip="mailto:f.rizzo@confimibergamo.it"/>
              </a:rPr>
              <a:t>f.rizzo@confimibergamo.it</a:t>
            </a:r>
          </a:p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17" tooltip="mailto:l.bonzanni@confimibergamo.it"/>
              </a:rPr>
              <a:t>l.bonzanni@confimibergamo.it</a:t>
            </a:r>
            <a:r>
              <a:rPr lang="en-US" sz="1350" spc="-7">
                <a:solidFill>
                  <a:srgbClr val="414042"/>
                </a:solidFill>
                <a:latin typeface="Arial"/>
              </a:rPr>
              <a:t> 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6293550" y="2024122"/>
            <a:ext cx="1768792" cy="1121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Nicole Pavesi  Daniela Pescarolo  </a:t>
            </a:r>
          </a:p>
          <a:p>
            <a:pPr algn="l">
              <a:lnSpc>
                <a:spcPts val="1620"/>
              </a:lnSpc>
            </a:pPr>
          </a:p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Sara Veneziani  Eleonora Facchinetti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8475764" y="2055094"/>
            <a:ext cx="2751829" cy="1348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18" tooltip="mailto:n.pavesi@confimibergamo.it"/>
              </a:rPr>
              <a:t>n.pavesi@confimibergamo.it </a:t>
            </a:r>
            <a:r>
              <a:rPr lang="en-US" sz="1350" spc="-7">
                <a:solidFill>
                  <a:srgbClr val="414042"/>
                </a:solidFill>
                <a:latin typeface="Arial"/>
              </a:rPr>
              <a:t> </a:t>
            </a:r>
            <a:r>
              <a:rPr lang="en-US" sz="1350" spc="-7" u="sng">
                <a:solidFill>
                  <a:srgbClr val="3B3B3A"/>
                </a:solidFill>
                <a:latin typeface="Arial"/>
                <a:hlinkClick r:id="rId19" tooltip="mailto:d.pescarolo@confimibergamo.it"/>
              </a:rPr>
              <a:t>d.pescarolo@confimibergamo.it </a:t>
            </a:r>
            <a:r>
              <a:rPr lang="en-US" sz="1350" spc="-7">
                <a:solidFill>
                  <a:srgbClr val="414042"/>
                </a:solidFill>
                <a:latin typeface="Arial"/>
              </a:rPr>
              <a:t> </a:t>
            </a:r>
            <a:r>
              <a:rPr lang="en-US" sz="1350" spc="-7" u="sng">
                <a:solidFill>
                  <a:srgbClr val="3B3B3A"/>
                </a:solidFill>
                <a:latin typeface="Arial"/>
                <a:hlinkClick r:id="rId20" tooltip="mailto:formazione@confimibergamo.it"/>
              </a:rPr>
              <a:t>formazione@confimibergamo.it</a:t>
            </a:r>
          </a:p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21" tooltip="mailto:s.veneziani@confimibergamo.it"/>
              </a:rPr>
              <a:t>s.veneziani@confimibergamo.it</a:t>
            </a:r>
          </a:p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22" tooltip="mailto:e.facchinetti@confimibergamo.it"/>
              </a:rPr>
              <a:t>e.facchinetti@confimibergamo.it</a:t>
            </a:r>
          </a:p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414042"/>
                </a:solidFill>
                <a:latin typeface="Arial"/>
              </a:rPr>
              <a:t> </a:t>
            </a:r>
            <a:r>
              <a:rPr lang="en-US" sz="1350" spc="-7" u="sng">
                <a:solidFill>
                  <a:srgbClr val="3B3B3A"/>
                </a:solidFill>
                <a:latin typeface="Arial"/>
                <a:hlinkClick r:id="rId23" tooltip="mailto:asq@confimibergamo.it"/>
              </a:rPr>
              <a:t>asq@confimibergamo.it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6293550" y="3845560"/>
            <a:ext cx="1410653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Federica De Lillo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8475765" y="3845560"/>
            <a:ext cx="2118360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u="sng">
                <a:solidFill>
                  <a:srgbClr val="3B3B3A"/>
                </a:solidFill>
                <a:latin typeface="Arial"/>
                <a:hlinkClick r:id="rId24" tooltip="mailto:finanza@confimibergamo.it"/>
              </a:rPr>
              <a:t>finanza@confimibergamo.it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6286500" y="4083697"/>
            <a:ext cx="4450650" cy="43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</a:p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016080"/>
                </a:solidFill>
                <a:latin typeface="Arial Bold"/>
              </a:rPr>
              <a:t>CONVENZIONI, EVENTI E GRUPPI DI LAVORO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6293550" y="4645660"/>
            <a:ext cx="1134428" cy="479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414042"/>
                </a:solidFill>
                <a:latin typeface="Arial Bold"/>
              </a:rPr>
              <a:t>Mara Algeri</a:t>
            </a:r>
          </a:p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414042"/>
                </a:solidFill>
                <a:latin typeface="Arial Bold"/>
              </a:rPr>
              <a:t>Anna Somma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8475764" y="4621202"/>
            <a:ext cx="2154135" cy="706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25" tooltip="mailto:info@confimibergamo.it"/>
              </a:rPr>
              <a:t>m.algeri@confimibergamo.it</a:t>
            </a:r>
          </a:p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26" tooltip="mailto:info@confimibergamo.it"/>
              </a:rPr>
              <a:t>info@confimibergamo.it</a:t>
            </a:r>
          </a:p>
          <a:p>
            <a:pPr algn="l">
              <a:lnSpc>
                <a:spcPts val="1620"/>
              </a:lnSpc>
            </a:pPr>
          </a:p>
        </p:txBody>
      </p:sp>
      <p:sp>
        <p:nvSpPr>
          <p:cNvPr name="TextBox 61" id="61"/>
          <p:cNvSpPr txBox="true"/>
          <p:nvPr/>
        </p:nvSpPr>
        <p:spPr>
          <a:xfrm rot="0">
            <a:off x="6293550" y="5576916"/>
            <a:ext cx="1768792" cy="25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414042"/>
                </a:solidFill>
                <a:latin typeface="Arial Bold"/>
              </a:rPr>
              <a:t>Cristian Lo Re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6293550" y="6474460"/>
            <a:ext cx="1353503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414042"/>
                </a:solidFill>
                <a:latin typeface="Arial Bold"/>
              </a:rPr>
              <a:t>Jacopo Fontana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8475765" y="6474460"/>
            <a:ext cx="2451732" cy="479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u="sng">
                <a:solidFill>
                  <a:srgbClr val="3B3B3A"/>
                </a:solidFill>
                <a:latin typeface="Arial"/>
                <a:hlinkClick r:id="rId27" tooltip="mailto:consim@confimibergamo.it"/>
              </a:rPr>
              <a:t>consim@confimibergamo.it</a:t>
            </a:r>
          </a:p>
          <a:p>
            <a:pPr algn="l">
              <a:lnSpc>
                <a:spcPts val="1620"/>
              </a:lnSpc>
            </a:pPr>
            <a:r>
              <a:rPr lang="en-US" sz="1350" u="sng">
                <a:solidFill>
                  <a:srgbClr val="3B3B3A"/>
                </a:solidFill>
                <a:latin typeface="Arial"/>
                <a:hlinkClick r:id="rId28" tooltip="mailto:j.fontana@confimibergamo.it"/>
              </a:rPr>
              <a:t>j.fontana@confimibergamo.it</a:t>
            </a:r>
            <a:r>
              <a:rPr lang="en-US" sz="1350">
                <a:solidFill>
                  <a:srgbClr val="414042"/>
                </a:solidFill>
                <a:latin typeface="Arial"/>
              </a:rPr>
              <a:t> 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6307743" y="8235524"/>
            <a:ext cx="5060653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016080"/>
                </a:solidFill>
                <a:latin typeface="Arial Bold"/>
              </a:rPr>
              <a:t>LEGALE</a:t>
            </a:r>
          </a:p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016080"/>
                </a:solidFill>
                <a:latin typeface="Arial Bold"/>
              </a:rPr>
              <a:t>FISCALE</a:t>
            </a:r>
          </a:p>
          <a:p>
            <a:pPr algn="just">
              <a:lnSpc>
                <a:spcPts val="1620"/>
              </a:lnSpc>
            </a:pPr>
            <a:r>
              <a:rPr lang="en-US" sz="1350">
                <a:solidFill>
                  <a:srgbClr val="016080"/>
                </a:solidFill>
                <a:latin typeface="Arial Bold"/>
              </a:rPr>
              <a:t>CYBER ENTERPRISE RISK MANAGEMENT</a:t>
            </a:r>
          </a:p>
          <a:p>
            <a:pPr algn="just">
              <a:lnSpc>
                <a:spcPts val="1620"/>
              </a:lnSpc>
            </a:pPr>
            <a:r>
              <a:rPr lang="en-US" sz="1350" spc="-22">
                <a:solidFill>
                  <a:srgbClr val="016080"/>
                </a:solidFill>
                <a:latin typeface="Arial Bold"/>
              </a:rPr>
              <a:t>PRIVACY</a:t>
            </a:r>
          </a:p>
          <a:p>
            <a:pPr algn="just">
              <a:lnSpc>
                <a:spcPts val="1620"/>
              </a:lnSpc>
            </a:pPr>
            <a:r>
              <a:rPr lang="en-US" sz="1350" spc="-7">
                <a:solidFill>
                  <a:srgbClr val="016080"/>
                </a:solidFill>
                <a:latin typeface="Arial Bold"/>
              </a:rPr>
              <a:t>EDILIZIA e URBANISTICA </a:t>
            </a:r>
          </a:p>
          <a:p>
            <a:pPr algn="just">
              <a:lnSpc>
                <a:spcPts val="1620"/>
              </a:lnSpc>
            </a:pPr>
            <a:r>
              <a:rPr lang="en-US" sz="1350" spc="-22">
                <a:solidFill>
                  <a:srgbClr val="016080"/>
                </a:solidFill>
                <a:latin typeface="Arial Bold"/>
              </a:rPr>
              <a:t>ASSICURATIVA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6303075" y="9662368"/>
            <a:ext cx="1391603" cy="26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414042"/>
                </a:solidFill>
                <a:latin typeface="Arial"/>
              </a:rPr>
              <a:t>Su appuntamento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6286500" y="7062816"/>
            <a:ext cx="5056265" cy="23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016080"/>
                </a:solidFill>
                <a:latin typeface="Arial Bold"/>
              </a:rPr>
              <a:t>COMUNICAZIONE, MARKETING E DIGITALE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6286502" y="7394670"/>
            <a:ext cx="1633610" cy="667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22">
                <a:solidFill>
                  <a:srgbClr val="414042"/>
                </a:solidFill>
                <a:latin typeface="Arial Bold"/>
              </a:rPr>
              <a:t>Debora Vaccaro</a:t>
            </a:r>
          </a:p>
          <a:p>
            <a:pPr algn="l">
              <a:lnSpc>
                <a:spcPts val="1620"/>
              </a:lnSpc>
            </a:pPr>
            <a:r>
              <a:rPr lang="en-US" sz="1350" spc="-22">
                <a:solidFill>
                  <a:srgbClr val="414042"/>
                </a:solidFill>
                <a:latin typeface="Arial Bold"/>
              </a:rPr>
              <a:t>Alessandro Scolieri</a:t>
            </a:r>
          </a:p>
          <a:p>
            <a:pPr algn="l">
              <a:lnSpc>
                <a:spcPts val="1620"/>
              </a:lnSpc>
            </a:pPr>
            <a:r>
              <a:rPr lang="en-US" sz="1350" spc="-22">
                <a:solidFill>
                  <a:srgbClr val="414042"/>
                </a:solidFill>
                <a:latin typeface="Arial Bold"/>
              </a:rPr>
              <a:t>Anna Somma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6293548" y="5234016"/>
            <a:ext cx="4633949" cy="25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>
                <a:solidFill>
                  <a:srgbClr val="016080"/>
                </a:solidFill>
                <a:latin typeface="Arial Bold"/>
              </a:rPr>
              <a:t>INTERNAZIONALIZZAZIONE E BANDI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2811165" y="5919816"/>
            <a:ext cx="2289810" cy="25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u="sng">
                <a:solidFill>
                  <a:srgbClr val="3B3B3A"/>
                </a:solidFill>
                <a:latin typeface="Arial"/>
                <a:hlinkClick r:id="rId29" tooltip="mailto:s.bosio@confimibergamo.it"/>
              </a:rPr>
              <a:t>s.bosio@confimibergamo.it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2811165" y="7177116"/>
            <a:ext cx="2289810" cy="479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30" tooltip="mailto:d.vaccaro@confimibergamo.it"/>
              </a:rPr>
              <a:t>d.vaccaro@confimibergamo.it</a:t>
            </a:r>
          </a:p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31" tooltip="mailto:a.arrigo@confimibergamo.it"/>
              </a:rPr>
              <a:t>a.scolieri@confimibergamo.it</a:t>
            </a:r>
            <a:r>
              <a:rPr lang="en-US" sz="1350" spc="-7">
                <a:solidFill>
                  <a:srgbClr val="414042"/>
                </a:solidFill>
                <a:latin typeface="Arial"/>
              </a:rPr>
              <a:t> 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8475765" y="5576916"/>
            <a:ext cx="2474970" cy="25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32" tooltip="mailto:estero@confimibergamo.it"/>
              </a:rPr>
              <a:t>c.lore@confimibergamo.it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8480528" y="7367244"/>
            <a:ext cx="2355207" cy="706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33" tooltip="mailto:d.vaccaro@confimibergamo.it"/>
              </a:rPr>
              <a:t>d.vaccaro@confimibergamo.it</a:t>
            </a:r>
          </a:p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34" tooltip="mailto:a.scolieri@confimibergamo.it"/>
              </a:rPr>
              <a:t>a.scolieri@confimibergamo.it</a:t>
            </a:r>
          </a:p>
          <a:p>
            <a:pPr algn="l">
              <a:lnSpc>
                <a:spcPts val="1620"/>
              </a:lnSpc>
            </a:pPr>
            <a:r>
              <a:rPr lang="en-US" sz="1350" spc="-7" u="sng">
                <a:solidFill>
                  <a:srgbClr val="3B3B3A"/>
                </a:solidFill>
                <a:latin typeface="Arial"/>
                <a:hlinkClick r:id="rId35" tooltip="mailto:info@confimibergamo.it"/>
              </a:rPr>
              <a:t>info@confimibergamo.it</a:t>
            </a:r>
            <a:r>
              <a:rPr lang="en-US" sz="1350" spc="-7">
                <a:solidFill>
                  <a:srgbClr val="414042"/>
                </a:solidFill>
                <a:latin typeface="Arial"/>
              </a:rPr>
              <a:t> </a:t>
            </a:r>
          </a:p>
        </p:txBody>
      </p:sp>
      <p:sp>
        <p:nvSpPr>
          <p:cNvPr name="AutoShape 73" id="73"/>
          <p:cNvSpPr/>
          <p:nvPr/>
        </p:nvSpPr>
        <p:spPr>
          <a:xfrm>
            <a:off x="6307354" y="9564261"/>
            <a:ext cx="5049223" cy="7620"/>
          </a:xfrm>
          <a:prstGeom prst="line">
            <a:avLst/>
          </a:prstGeom>
          <a:ln cap="rnd" w="9525">
            <a:solidFill>
              <a:srgbClr val="01608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DAFomtz-KiQ</dc:identifier>
  <dcterms:modified xsi:type="dcterms:W3CDTF">2011-08-01T06:04:30Z</dcterms:modified>
  <cp:revision>1</cp:revision>
  <dc:title>CONFIMI INDUSTRIA BERGAMO Via San Benedetto, 3 - 24122 Bergamo T +39 035 210 151 F +39 035 223 448 info@confimibergamo.it PEC confimibergamopec@pec.confimibergamo.it confimibergamo.it</dc:title>
</cp:coreProperties>
</file>